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sldIdLst>
    <p:sldId id="261" r:id="rId3"/>
    <p:sldId id="262" r:id="rId4"/>
    <p:sldId id="272" r:id="rId5"/>
    <p:sldId id="274" r:id="rId6"/>
    <p:sldId id="271" r:id="rId7"/>
    <p:sldId id="275" r:id="rId8"/>
    <p:sldId id="277" r:id="rId9"/>
    <p:sldId id="276" r:id="rId10"/>
    <p:sldId id="264"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06" autoAdjust="0"/>
    <p:restoredTop sz="94660"/>
  </p:normalViewPr>
  <p:slideViewPr>
    <p:cSldViewPr snapToGrid="0">
      <p:cViewPr varScale="1">
        <p:scale>
          <a:sx n="119" d="100"/>
          <a:sy n="119" d="100"/>
        </p:scale>
        <p:origin x="11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_Zaloha_Petr%2017-2-2020\Petr\Vyuka\GK\&#381;&#271;&#225;r%20nad%20S&#225;zavou\Zdar_prognoza_202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v>  </c:v>
          </c:tx>
          <c:spPr>
            <a:noFill/>
          </c:spPr>
          <c:invertIfNegative val="0"/>
          <c:cat>
            <c:strRef>
              <c:f>'Podklady graf'!$AT$3:$AT$21</c:f>
              <c:strCache>
                <c:ptCount val="19"/>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80-84</c:v>
                </c:pt>
                <c:pt idx="17">
                  <c:v>85-89</c:v>
                </c:pt>
                <c:pt idx="18">
                  <c:v>90+</c:v>
                </c:pt>
              </c:strCache>
            </c:strRef>
          </c:cat>
          <c:val>
            <c:numRef>
              <c:f>'Podklady graf'!$AU$3:$AU$21</c:f>
              <c:numCache>
                <c:formatCode>0</c:formatCode>
                <c:ptCount val="19"/>
                <c:pt idx="0">
                  <c:v>-522</c:v>
                </c:pt>
                <c:pt idx="1">
                  <c:v>-428</c:v>
                </c:pt>
                <c:pt idx="2">
                  <c:v>-499</c:v>
                </c:pt>
                <c:pt idx="3">
                  <c:v>-494</c:v>
                </c:pt>
                <c:pt idx="4">
                  <c:v>-445</c:v>
                </c:pt>
                <c:pt idx="5">
                  <c:v>-512</c:v>
                </c:pt>
                <c:pt idx="6">
                  <c:v>-660</c:v>
                </c:pt>
                <c:pt idx="7">
                  <c:v>-667</c:v>
                </c:pt>
                <c:pt idx="8">
                  <c:v>-710</c:v>
                </c:pt>
                <c:pt idx="9">
                  <c:v>-767</c:v>
                </c:pt>
                <c:pt idx="10">
                  <c:v>-672</c:v>
                </c:pt>
                <c:pt idx="11">
                  <c:v>-719</c:v>
                </c:pt>
                <c:pt idx="12">
                  <c:v>-699</c:v>
                </c:pt>
                <c:pt idx="13">
                  <c:v>-685</c:v>
                </c:pt>
                <c:pt idx="14">
                  <c:v>-469</c:v>
                </c:pt>
                <c:pt idx="15">
                  <c:v>-377</c:v>
                </c:pt>
                <c:pt idx="16">
                  <c:v>-241</c:v>
                </c:pt>
                <c:pt idx="17">
                  <c:v>-123</c:v>
                </c:pt>
                <c:pt idx="18">
                  <c:v>-42</c:v>
                </c:pt>
              </c:numCache>
            </c:numRef>
          </c:val>
          <c:extLst>
            <c:ext xmlns:c16="http://schemas.microsoft.com/office/drawing/2014/chart" uri="{C3380CC4-5D6E-409C-BE32-E72D297353CC}">
              <c16:uniqueId val="{00000000-296C-4F85-AE93-A7869A41AA7F}"/>
            </c:ext>
          </c:extLst>
        </c:ser>
        <c:dLbls>
          <c:showLegendKey val="0"/>
          <c:showVal val="0"/>
          <c:showCatName val="0"/>
          <c:showSerName val="0"/>
          <c:showPercent val="0"/>
          <c:showBubbleSize val="0"/>
        </c:dLbls>
        <c:gapWidth val="150"/>
        <c:overlap val="100"/>
        <c:axId val="166099968"/>
        <c:axId val="166105856"/>
      </c:barChart>
      <c:scatterChart>
        <c:scatterStyle val="smoothMarker"/>
        <c:varyColors val="0"/>
        <c:ser>
          <c:idx val="6"/>
          <c:order val="1"/>
          <c:tx>
            <c:v>2021</c:v>
          </c:tx>
          <c:spPr>
            <a:ln>
              <a:solidFill>
                <a:schemeClr val="tx1"/>
              </a:solidFill>
            </a:ln>
          </c:spPr>
          <c:marker>
            <c:symbol val="none"/>
          </c:marker>
          <c:xVal>
            <c:numRef>
              <c:f>'Podklady graf'!$AX$3:$AX$21</c:f>
              <c:numCache>
                <c:formatCode>0</c:formatCode>
                <c:ptCount val="19"/>
                <c:pt idx="0">
                  <c:v>523</c:v>
                </c:pt>
                <c:pt idx="1">
                  <c:v>448</c:v>
                </c:pt>
                <c:pt idx="2">
                  <c:v>471</c:v>
                </c:pt>
                <c:pt idx="3">
                  <c:v>439</c:v>
                </c:pt>
                <c:pt idx="4">
                  <c:v>410</c:v>
                </c:pt>
                <c:pt idx="5">
                  <c:v>546</c:v>
                </c:pt>
                <c:pt idx="6">
                  <c:v>550</c:v>
                </c:pt>
                <c:pt idx="7">
                  <c:v>595</c:v>
                </c:pt>
                <c:pt idx="8">
                  <c:v>661</c:v>
                </c:pt>
                <c:pt idx="9">
                  <c:v>789</c:v>
                </c:pt>
                <c:pt idx="10">
                  <c:v>719</c:v>
                </c:pt>
                <c:pt idx="11">
                  <c:v>775</c:v>
                </c:pt>
                <c:pt idx="12">
                  <c:v>726</c:v>
                </c:pt>
                <c:pt idx="13">
                  <c:v>732</c:v>
                </c:pt>
                <c:pt idx="14">
                  <c:v>711</c:v>
                </c:pt>
                <c:pt idx="15">
                  <c:v>540</c:v>
                </c:pt>
                <c:pt idx="16">
                  <c:v>417</c:v>
                </c:pt>
                <c:pt idx="17">
                  <c:v>224</c:v>
                </c:pt>
                <c:pt idx="18">
                  <c:v>116</c:v>
                </c:pt>
              </c:numCache>
            </c:numRef>
          </c:xVal>
          <c:yVal>
            <c:numRef>
              <c:f>'Podklady graf'!$AS$3:$AS$21</c:f>
              <c:numCache>
                <c:formatCode>General</c:formatCode>
                <c:ptCount val="1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numCache>
            </c:numRef>
          </c:yVal>
          <c:smooth val="1"/>
          <c:extLst>
            <c:ext xmlns:c16="http://schemas.microsoft.com/office/drawing/2014/chart" uri="{C3380CC4-5D6E-409C-BE32-E72D297353CC}">
              <c16:uniqueId val="{00000001-296C-4F85-AE93-A7869A41AA7F}"/>
            </c:ext>
          </c:extLst>
        </c:ser>
        <c:ser>
          <c:idx val="1"/>
          <c:order val="2"/>
          <c:tx>
            <c:v>2031</c:v>
          </c:tx>
          <c:spPr>
            <a:ln>
              <a:solidFill>
                <a:srgbClr val="FF0000"/>
              </a:solidFill>
            </a:ln>
          </c:spPr>
          <c:marker>
            <c:symbol val="none"/>
          </c:marker>
          <c:xVal>
            <c:numRef>
              <c:f>'Podklady graf'!$AY$3:$AY$21</c:f>
              <c:numCache>
                <c:formatCode>0</c:formatCode>
                <c:ptCount val="19"/>
                <c:pt idx="0">
                  <c:v>319.3362376546113</c:v>
                </c:pt>
                <c:pt idx="1">
                  <c:v>357.63221448892352</c:v>
                </c:pt>
                <c:pt idx="2">
                  <c:v>441.94479277412853</c:v>
                </c:pt>
                <c:pt idx="3">
                  <c:v>396.78446702740138</c:v>
                </c:pt>
                <c:pt idx="4">
                  <c:v>426.65489937811344</c:v>
                </c:pt>
                <c:pt idx="5">
                  <c:v>365.50148333440677</c:v>
                </c:pt>
                <c:pt idx="6">
                  <c:v>314.70638024506309</c:v>
                </c:pt>
                <c:pt idx="7">
                  <c:v>431.97163620701508</c:v>
                </c:pt>
                <c:pt idx="8">
                  <c:v>461.85518575709119</c:v>
                </c:pt>
                <c:pt idx="9">
                  <c:v>521.44469801566174</c:v>
                </c:pt>
                <c:pt idx="10">
                  <c:v>612.1219228344645</c:v>
                </c:pt>
                <c:pt idx="11">
                  <c:v>732.28648785279086</c:v>
                </c:pt>
                <c:pt idx="12">
                  <c:v>657.49610630766335</c:v>
                </c:pt>
                <c:pt idx="13">
                  <c:v>717.36550698424776</c:v>
                </c:pt>
                <c:pt idx="14">
                  <c:v>663.86092490245642</c:v>
                </c:pt>
                <c:pt idx="15">
                  <c:v>668.73254373438056</c:v>
                </c:pt>
                <c:pt idx="16">
                  <c:v>606.44430765159666</c:v>
                </c:pt>
                <c:pt idx="17">
                  <c:v>380.92422085158876</c:v>
                </c:pt>
                <c:pt idx="18">
                  <c:v>73.514865087182159</c:v>
                </c:pt>
              </c:numCache>
            </c:numRef>
          </c:xVal>
          <c:yVal>
            <c:numRef>
              <c:f>'Podklady graf'!$AS$3:$AS$21</c:f>
              <c:numCache>
                <c:formatCode>General</c:formatCode>
                <c:ptCount val="1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numCache>
            </c:numRef>
          </c:yVal>
          <c:smooth val="1"/>
          <c:extLst>
            <c:ext xmlns:c16="http://schemas.microsoft.com/office/drawing/2014/chart" uri="{C3380CC4-5D6E-409C-BE32-E72D297353CC}">
              <c16:uniqueId val="{00000002-296C-4F85-AE93-A7869A41AA7F}"/>
            </c:ext>
          </c:extLst>
        </c:ser>
        <c:ser>
          <c:idx val="2"/>
          <c:order val="3"/>
          <c:tx>
            <c:v>2041</c:v>
          </c:tx>
          <c:spPr>
            <a:ln>
              <a:solidFill>
                <a:srgbClr val="92D050"/>
              </a:solidFill>
            </a:ln>
          </c:spPr>
          <c:marker>
            <c:symbol val="none"/>
          </c:marker>
          <c:xVal>
            <c:numRef>
              <c:f>'Podklady graf'!$AZ$3:$AZ$21</c:f>
              <c:numCache>
                <c:formatCode>0</c:formatCode>
                <c:ptCount val="19"/>
                <c:pt idx="0">
                  <c:v>274.22462765329891</c:v>
                </c:pt>
                <c:pt idx="1">
                  <c:v>262.28731152730535</c:v>
                </c:pt>
                <c:pt idx="2">
                  <c:v>270.27694677573817</c:v>
                </c:pt>
                <c:pt idx="3">
                  <c:v>317.24254747267412</c:v>
                </c:pt>
                <c:pt idx="4">
                  <c:v>400.28510269507643</c:v>
                </c:pt>
                <c:pt idx="5">
                  <c:v>330.75610401487995</c:v>
                </c:pt>
                <c:pt idx="6">
                  <c:v>327.45202565455935</c:v>
                </c:pt>
                <c:pt idx="7">
                  <c:v>288.12277246234294</c:v>
                </c:pt>
                <c:pt idx="8">
                  <c:v>264.23124401919489</c:v>
                </c:pt>
                <c:pt idx="9">
                  <c:v>379.86113791376511</c:v>
                </c:pt>
                <c:pt idx="10">
                  <c:v>427.20855428579887</c:v>
                </c:pt>
                <c:pt idx="11">
                  <c:v>484.17862438837875</c:v>
                </c:pt>
                <c:pt idx="12">
                  <c:v>558.5368010713521</c:v>
                </c:pt>
                <c:pt idx="13">
                  <c:v>677.92385312132149</c:v>
                </c:pt>
                <c:pt idx="14">
                  <c:v>600.79414366107267</c:v>
                </c:pt>
                <c:pt idx="15">
                  <c:v>654.91821913466595</c:v>
                </c:pt>
                <c:pt idx="16">
                  <c:v>565.51867113733351</c:v>
                </c:pt>
                <c:pt idx="17">
                  <c:v>471.33474440872851</c:v>
                </c:pt>
                <c:pt idx="18">
                  <c:v>103.81196454679731</c:v>
                </c:pt>
              </c:numCache>
            </c:numRef>
          </c:xVal>
          <c:yVal>
            <c:numRef>
              <c:f>'Podklady graf'!$AS$3:$AS$21</c:f>
              <c:numCache>
                <c:formatCode>General</c:formatCode>
                <c:ptCount val="1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numCache>
            </c:numRef>
          </c:yVal>
          <c:smooth val="1"/>
          <c:extLst>
            <c:ext xmlns:c16="http://schemas.microsoft.com/office/drawing/2014/chart" uri="{C3380CC4-5D6E-409C-BE32-E72D297353CC}">
              <c16:uniqueId val="{00000003-296C-4F85-AE93-A7869A41AA7F}"/>
            </c:ext>
          </c:extLst>
        </c:ser>
        <c:ser>
          <c:idx val="3"/>
          <c:order val="4"/>
          <c:tx>
            <c:v>2021</c:v>
          </c:tx>
          <c:spPr>
            <a:ln>
              <a:solidFill>
                <a:schemeClr val="tx1"/>
              </a:solidFill>
            </a:ln>
          </c:spPr>
          <c:marker>
            <c:symbol val="none"/>
          </c:marker>
          <c:xVal>
            <c:numRef>
              <c:f>'Podklady graf'!$AU$3:$AU$21</c:f>
              <c:numCache>
                <c:formatCode>0</c:formatCode>
                <c:ptCount val="19"/>
                <c:pt idx="0">
                  <c:v>-522</c:v>
                </c:pt>
                <c:pt idx="1">
                  <c:v>-428</c:v>
                </c:pt>
                <c:pt idx="2">
                  <c:v>-499</c:v>
                </c:pt>
                <c:pt idx="3">
                  <c:v>-494</c:v>
                </c:pt>
                <c:pt idx="4">
                  <c:v>-445</c:v>
                </c:pt>
                <c:pt idx="5">
                  <c:v>-512</c:v>
                </c:pt>
                <c:pt idx="6">
                  <c:v>-660</c:v>
                </c:pt>
                <c:pt idx="7">
                  <c:v>-667</c:v>
                </c:pt>
                <c:pt idx="8">
                  <c:v>-710</c:v>
                </c:pt>
                <c:pt idx="9">
                  <c:v>-767</c:v>
                </c:pt>
                <c:pt idx="10">
                  <c:v>-672</c:v>
                </c:pt>
                <c:pt idx="11">
                  <c:v>-719</c:v>
                </c:pt>
                <c:pt idx="12">
                  <c:v>-699</c:v>
                </c:pt>
                <c:pt idx="13">
                  <c:v>-685</c:v>
                </c:pt>
                <c:pt idx="14">
                  <c:v>-469</c:v>
                </c:pt>
                <c:pt idx="15">
                  <c:v>-377</c:v>
                </c:pt>
                <c:pt idx="16">
                  <c:v>-241</c:v>
                </c:pt>
                <c:pt idx="17">
                  <c:v>-123</c:v>
                </c:pt>
                <c:pt idx="18">
                  <c:v>-42</c:v>
                </c:pt>
              </c:numCache>
            </c:numRef>
          </c:xVal>
          <c:yVal>
            <c:numRef>
              <c:f>'Podklady graf'!$AS$3:$AS$21</c:f>
              <c:numCache>
                <c:formatCode>General</c:formatCode>
                <c:ptCount val="1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numCache>
            </c:numRef>
          </c:yVal>
          <c:smooth val="1"/>
          <c:extLst>
            <c:ext xmlns:c16="http://schemas.microsoft.com/office/drawing/2014/chart" uri="{C3380CC4-5D6E-409C-BE32-E72D297353CC}">
              <c16:uniqueId val="{00000004-296C-4F85-AE93-A7869A41AA7F}"/>
            </c:ext>
          </c:extLst>
        </c:ser>
        <c:ser>
          <c:idx val="4"/>
          <c:order val="5"/>
          <c:tx>
            <c:v>2031</c:v>
          </c:tx>
          <c:spPr>
            <a:ln>
              <a:solidFill>
                <a:srgbClr val="FF0000"/>
              </a:solidFill>
            </a:ln>
          </c:spPr>
          <c:marker>
            <c:symbol val="none"/>
          </c:marker>
          <c:xVal>
            <c:numRef>
              <c:f>'Podklady graf'!$AV$3:$AV$21</c:f>
              <c:numCache>
                <c:formatCode>0</c:formatCode>
                <c:ptCount val="19"/>
                <c:pt idx="0">
                  <c:v>-315.55672491191064</c:v>
                </c:pt>
                <c:pt idx="1">
                  <c:v>-343.28272834872524</c:v>
                </c:pt>
                <c:pt idx="2">
                  <c:v>-436.5013013345021</c:v>
                </c:pt>
                <c:pt idx="3">
                  <c:v>-400.51593575026783</c:v>
                </c:pt>
                <c:pt idx="4">
                  <c:v>-470.79590561512487</c:v>
                </c:pt>
                <c:pt idx="5">
                  <c:v>-412.66169681356064</c:v>
                </c:pt>
                <c:pt idx="6">
                  <c:v>-346.25637601072464</c:v>
                </c:pt>
                <c:pt idx="7">
                  <c:v>-409.25788462219242</c:v>
                </c:pt>
                <c:pt idx="8">
                  <c:v>-532.60555898133703</c:v>
                </c:pt>
                <c:pt idx="9">
                  <c:v>-542.10781388884345</c:v>
                </c:pt>
                <c:pt idx="10">
                  <c:v>-609.22661863219594</c:v>
                </c:pt>
                <c:pt idx="11">
                  <c:v>-671.13121924906864</c:v>
                </c:pt>
                <c:pt idx="12">
                  <c:v>-592.13871820105555</c:v>
                </c:pt>
                <c:pt idx="13">
                  <c:v>-641.2604424787877</c:v>
                </c:pt>
                <c:pt idx="14">
                  <c:v>-590.83454475722215</c:v>
                </c:pt>
                <c:pt idx="15">
                  <c:v>-539.36975237998672</c:v>
                </c:pt>
                <c:pt idx="16">
                  <c:v>-327.0595502374008</c:v>
                </c:pt>
                <c:pt idx="17">
                  <c:v>-223.76136026801333</c:v>
                </c:pt>
                <c:pt idx="18">
                  <c:v>-40.97034370884252</c:v>
                </c:pt>
              </c:numCache>
            </c:numRef>
          </c:xVal>
          <c:yVal>
            <c:numRef>
              <c:f>'Podklady graf'!$AS$3:$AS$21</c:f>
              <c:numCache>
                <c:formatCode>General</c:formatCode>
                <c:ptCount val="1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numCache>
            </c:numRef>
          </c:yVal>
          <c:smooth val="1"/>
          <c:extLst>
            <c:ext xmlns:c16="http://schemas.microsoft.com/office/drawing/2014/chart" uri="{C3380CC4-5D6E-409C-BE32-E72D297353CC}">
              <c16:uniqueId val="{00000005-296C-4F85-AE93-A7869A41AA7F}"/>
            </c:ext>
          </c:extLst>
        </c:ser>
        <c:ser>
          <c:idx val="5"/>
          <c:order val="6"/>
          <c:tx>
            <c:v>2041</c:v>
          </c:tx>
          <c:spPr>
            <a:ln>
              <a:solidFill>
                <a:srgbClr val="92D050"/>
              </a:solidFill>
            </a:ln>
          </c:spPr>
          <c:marker>
            <c:symbol val="none"/>
          </c:marker>
          <c:xVal>
            <c:numRef>
              <c:f>'Podklady graf'!$AW$3:$AW$21</c:f>
              <c:numCache>
                <c:formatCode>0</c:formatCode>
                <c:ptCount val="19"/>
                <c:pt idx="0">
                  <c:v>-270.97157734726215</c:v>
                </c:pt>
                <c:pt idx="1">
                  <c:v>-251.92977382718558</c:v>
                </c:pt>
                <c:pt idx="2">
                  <c:v>-263.05866256115524</c:v>
                </c:pt>
                <c:pt idx="3">
                  <c:v>-321.3485112771146</c:v>
                </c:pt>
                <c:pt idx="4">
                  <c:v>-411.05832371942768</c:v>
                </c:pt>
                <c:pt idx="5">
                  <c:v>-332.66740946209882</c:v>
                </c:pt>
                <c:pt idx="6">
                  <c:v>-366.93940166303344</c:v>
                </c:pt>
                <c:pt idx="7">
                  <c:v>-328.60901862444092</c:v>
                </c:pt>
                <c:pt idx="8">
                  <c:v>-279.35701458059708</c:v>
                </c:pt>
                <c:pt idx="9">
                  <c:v>-333.4226341884231</c:v>
                </c:pt>
                <c:pt idx="10">
                  <c:v>-456.711235013296</c:v>
                </c:pt>
                <c:pt idx="11">
                  <c:v>-474.50171925879465</c:v>
                </c:pt>
                <c:pt idx="12">
                  <c:v>-536.79707021047045</c:v>
                </c:pt>
                <c:pt idx="13">
                  <c:v>-598.77910153597281</c:v>
                </c:pt>
                <c:pt idx="14">
                  <c:v>-500.4940360701313</c:v>
                </c:pt>
                <c:pt idx="15">
                  <c:v>-503.64794179871774</c:v>
                </c:pt>
                <c:pt idx="16">
                  <c:v>-412.08137108498545</c:v>
                </c:pt>
                <c:pt idx="17">
                  <c:v>-315.03354734176685</c:v>
                </c:pt>
                <c:pt idx="18">
                  <c:v>-48.968471170453753</c:v>
                </c:pt>
              </c:numCache>
            </c:numRef>
          </c:xVal>
          <c:yVal>
            <c:numRef>
              <c:f>'Podklady graf'!$AS$3:$AS$21</c:f>
              <c:numCache>
                <c:formatCode>General</c:formatCode>
                <c:ptCount val="1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numCache>
            </c:numRef>
          </c:yVal>
          <c:smooth val="1"/>
          <c:extLst>
            <c:ext xmlns:c16="http://schemas.microsoft.com/office/drawing/2014/chart" uri="{C3380CC4-5D6E-409C-BE32-E72D297353CC}">
              <c16:uniqueId val="{00000006-296C-4F85-AE93-A7869A41AA7F}"/>
            </c:ext>
          </c:extLst>
        </c:ser>
        <c:dLbls>
          <c:showLegendKey val="0"/>
          <c:showVal val="0"/>
          <c:showCatName val="0"/>
          <c:showSerName val="0"/>
          <c:showPercent val="0"/>
          <c:showBubbleSize val="0"/>
        </c:dLbls>
        <c:axId val="166113280"/>
        <c:axId val="166107392"/>
      </c:scatterChart>
      <c:catAx>
        <c:axId val="166099968"/>
        <c:scaling>
          <c:orientation val="minMax"/>
        </c:scaling>
        <c:delete val="0"/>
        <c:axPos val="l"/>
        <c:numFmt formatCode="General" sourceLinked="0"/>
        <c:majorTickMark val="out"/>
        <c:minorTickMark val="none"/>
        <c:tickLblPos val="nextTo"/>
        <c:crossAx val="166105856"/>
        <c:crosses val="autoZero"/>
        <c:auto val="1"/>
        <c:lblAlgn val="ctr"/>
        <c:lblOffset val="100"/>
        <c:noMultiLvlLbl val="0"/>
      </c:catAx>
      <c:valAx>
        <c:axId val="166105856"/>
        <c:scaling>
          <c:orientation val="minMax"/>
          <c:max val="800"/>
          <c:min val="-800"/>
        </c:scaling>
        <c:delete val="0"/>
        <c:axPos val="b"/>
        <c:majorGridlines/>
        <c:numFmt formatCode="0;0" sourceLinked="0"/>
        <c:majorTickMark val="out"/>
        <c:minorTickMark val="none"/>
        <c:tickLblPos val="nextTo"/>
        <c:crossAx val="166099968"/>
        <c:crosses val="autoZero"/>
        <c:crossBetween val="between"/>
      </c:valAx>
      <c:valAx>
        <c:axId val="166107392"/>
        <c:scaling>
          <c:orientation val="minMax"/>
          <c:max val="19.5"/>
          <c:min val="0.5"/>
        </c:scaling>
        <c:delete val="1"/>
        <c:axPos val="r"/>
        <c:numFmt formatCode="General" sourceLinked="1"/>
        <c:majorTickMark val="out"/>
        <c:minorTickMark val="none"/>
        <c:tickLblPos val="nextTo"/>
        <c:crossAx val="166113280"/>
        <c:crosses val="max"/>
        <c:crossBetween val="midCat"/>
      </c:valAx>
      <c:valAx>
        <c:axId val="166113280"/>
        <c:scaling>
          <c:orientation val="minMax"/>
        </c:scaling>
        <c:delete val="1"/>
        <c:axPos val="b"/>
        <c:numFmt formatCode="0" sourceLinked="1"/>
        <c:majorTickMark val="out"/>
        <c:minorTickMark val="none"/>
        <c:tickLblPos val="nextTo"/>
        <c:crossAx val="166107392"/>
        <c:crosses val="autoZero"/>
        <c:crossBetween val="midCat"/>
      </c:valAx>
    </c:plotArea>
    <c:legend>
      <c:legendPos val="r"/>
      <c:layout>
        <c:manualLayout>
          <c:xMode val="edge"/>
          <c:yMode val="edge"/>
          <c:x val="0.90728600233192847"/>
          <c:y val="0.31541532907969572"/>
          <c:w val="8.4520095974030707E-2"/>
          <c:h val="0.13252369969914993"/>
        </c:manualLayout>
      </c:layout>
      <c:overlay val="0"/>
    </c:legend>
    <c:plotVisOnly val="1"/>
    <c:dispBlanksAs val="gap"/>
    <c:showDLblsOverMax val="0"/>
  </c:chart>
  <c:txPr>
    <a:bodyPr/>
    <a:lstStyle/>
    <a:p>
      <a:pPr>
        <a:defRPr sz="1100"/>
      </a:pPr>
      <a:endParaRPr lang="cs-CZ"/>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0.04144</cdr:x>
      <cdr:y>0.05327</cdr:y>
    </cdr:from>
    <cdr:to>
      <cdr:x>0.12353</cdr:x>
      <cdr:y>0.10412</cdr:y>
    </cdr:to>
    <cdr:sp macro="" textlink="">
      <cdr:nvSpPr>
        <cdr:cNvPr id="2" name="TextovéPole 1"/>
        <cdr:cNvSpPr txBox="1"/>
      </cdr:nvSpPr>
      <cdr:spPr>
        <a:xfrm xmlns:a="http://schemas.openxmlformats.org/drawingml/2006/main">
          <a:off x="385363" y="319924"/>
          <a:ext cx="763454" cy="30538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cs-CZ" sz="1100" b="1"/>
            <a:t>Muži</a:t>
          </a:r>
        </a:p>
      </cdr:txBody>
    </cdr:sp>
  </cdr:relSizeAnchor>
  <cdr:relSizeAnchor xmlns:cdr="http://schemas.openxmlformats.org/drawingml/2006/chartDrawing">
    <cdr:from>
      <cdr:x>0.79905</cdr:x>
      <cdr:y>0.04599</cdr:y>
    </cdr:from>
    <cdr:to>
      <cdr:x>0.88115</cdr:x>
      <cdr:y>0.09684</cdr:y>
    </cdr:to>
    <cdr:sp macro="" textlink="">
      <cdr:nvSpPr>
        <cdr:cNvPr id="3" name="TextovéPole 1"/>
        <cdr:cNvSpPr txBox="1"/>
      </cdr:nvSpPr>
      <cdr:spPr>
        <a:xfrm xmlns:a="http://schemas.openxmlformats.org/drawingml/2006/main">
          <a:off x="7430858" y="276200"/>
          <a:ext cx="763454" cy="30538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cs-CZ" sz="1100" b="1"/>
            <a:t>Ženy</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E8D680-AE14-44BE-91B7-1F1FD0C67DAF}"/>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4A0EE9B9-5947-478E-9943-C8D514D46D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6D684D25-C6EE-475E-A623-4EAEB93017CB}"/>
              </a:ext>
            </a:extLst>
          </p:cNvPr>
          <p:cNvSpPr>
            <a:spLocks noGrp="1"/>
          </p:cNvSpPr>
          <p:nvPr>
            <p:ph type="dt" sz="half" idx="10"/>
          </p:nvPr>
        </p:nvSpPr>
        <p:spPr/>
        <p:txBody>
          <a:bodyPr/>
          <a:lstStyle/>
          <a:p>
            <a:fld id="{37EEF646-47EE-4EED-A81C-551F0F9B0960}" type="datetimeFigureOut">
              <a:rPr lang="cs-CZ" smtClean="0"/>
              <a:t>02.06.2025</a:t>
            </a:fld>
            <a:endParaRPr lang="cs-CZ"/>
          </a:p>
        </p:txBody>
      </p:sp>
      <p:sp>
        <p:nvSpPr>
          <p:cNvPr id="5" name="Zástupný symbol pro zápatí 4">
            <a:extLst>
              <a:ext uri="{FF2B5EF4-FFF2-40B4-BE49-F238E27FC236}">
                <a16:creationId xmlns:a16="http://schemas.microsoft.com/office/drawing/2014/main" id="{246FF5F8-F633-4BD4-AB8B-BC69202F1DE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73ACFAB-9139-4B7E-836A-1DEF4AFBD5E4}"/>
              </a:ext>
            </a:extLst>
          </p:cNvPr>
          <p:cNvSpPr>
            <a:spLocks noGrp="1"/>
          </p:cNvSpPr>
          <p:nvPr>
            <p:ph type="sldNum" sz="quarter" idx="12"/>
          </p:nvPr>
        </p:nvSpPr>
        <p:spPr/>
        <p:txBody>
          <a:bodyPr/>
          <a:lstStyle/>
          <a:p>
            <a:fld id="{545E934F-86B5-406B-B0F6-94732CA86656}" type="slidenum">
              <a:rPr lang="cs-CZ" smtClean="0"/>
              <a:t>‹#›</a:t>
            </a:fld>
            <a:endParaRPr lang="cs-CZ"/>
          </a:p>
        </p:txBody>
      </p:sp>
    </p:spTree>
    <p:extLst>
      <p:ext uri="{BB962C8B-B14F-4D97-AF65-F5344CB8AC3E}">
        <p14:creationId xmlns:p14="http://schemas.microsoft.com/office/powerpoint/2010/main" val="360204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2791D7-787B-46DD-A061-009B7AF1305B}"/>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2274828D-6FE7-4EE0-821D-B5165E3B7F12}"/>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9165E12-8322-4704-9DF2-146198B183D5}"/>
              </a:ext>
            </a:extLst>
          </p:cNvPr>
          <p:cNvSpPr>
            <a:spLocks noGrp="1"/>
          </p:cNvSpPr>
          <p:nvPr>
            <p:ph type="dt" sz="half" idx="10"/>
          </p:nvPr>
        </p:nvSpPr>
        <p:spPr/>
        <p:txBody>
          <a:bodyPr/>
          <a:lstStyle/>
          <a:p>
            <a:fld id="{37EEF646-47EE-4EED-A81C-551F0F9B0960}" type="datetimeFigureOut">
              <a:rPr lang="cs-CZ" smtClean="0"/>
              <a:t>02.06.2025</a:t>
            </a:fld>
            <a:endParaRPr lang="cs-CZ"/>
          </a:p>
        </p:txBody>
      </p:sp>
      <p:sp>
        <p:nvSpPr>
          <p:cNvPr id="5" name="Zástupný symbol pro zápatí 4">
            <a:extLst>
              <a:ext uri="{FF2B5EF4-FFF2-40B4-BE49-F238E27FC236}">
                <a16:creationId xmlns:a16="http://schemas.microsoft.com/office/drawing/2014/main" id="{75B1AD4B-FF4E-4821-9CAC-538BC6A10E2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605E84A-C37B-40EC-9228-AE2260E22A98}"/>
              </a:ext>
            </a:extLst>
          </p:cNvPr>
          <p:cNvSpPr>
            <a:spLocks noGrp="1"/>
          </p:cNvSpPr>
          <p:nvPr>
            <p:ph type="sldNum" sz="quarter" idx="12"/>
          </p:nvPr>
        </p:nvSpPr>
        <p:spPr/>
        <p:txBody>
          <a:bodyPr/>
          <a:lstStyle/>
          <a:p>
            <a:fld id="{545E934F-86B5-406B-B0F6-94732CA86656}" type="slidenum">
              <a:rPr lang="cs-CZ" smtClean="0"/>
              <a:t>‹#›</a:t>
            </a:fld>
            <a:endParaRPr lang="cs-CZ"/>
          </a:p>
        </p:txBody>
      </p:sp>
    </p:spTree>
    <p:extLst>
      <p:ext uri="{BB962C8B-B14F-4D97-AF65-F5344CB8AC3E}">
        <p14:creationId xmlns:p14="http://schemas.microsoft.com/office/powerpoint/2010/main" val="1477465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CD74D8A5-F725-428C-85E9-3A460AF20798}"/>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F3179B7E-E836-4FFB-8D8B-0B6A2D249E1D}"/>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9EB1B6D-58F3-4A4A-92A8-847AB553E8ED}"/>
              </a:ext>
            </a:extLst>
          </p:cNvPr>
          <p:cNvSpPr>
            <a:spLocks noGrp="1"/>
          </p:cNvSpPr>
          <p:nvPr>
            <p:ph type="dt" sz="half" idx="10"/>
          </p:nvPr>
        </p:nvSpPr>
        <p:spPr/>
        <p:txBody>
          <a:bodyPr/>
          <a:lstStyle/>
          <a:p>
            <a:fld id="{37EEF646-47EE-4EED-A81C-551F0F9B0960}" type="datetimeFigureOut">
              <a:rPr lang="cs-CZ" smtClean="0"/>
              <a:t>02.06.2025</a:t>
            </a:fld>
            <a:endParaRPr lang="cs-CZ"/>
          </a:p>
        </p:txBody>
      </p:sp>
      <p:sp>
        <p:nvSpPr>
          <p:cNvPr id="5" name="Zástupný symbol pro zápatí 4">
            <a:extLst>
              <a:ext uri="{FF2B5EF4-FFF2-40B4-BE49-F238E27FC236}">
                <a16:creationId xmlns:a16="http://schemas.microsoft.com/office/drawing/2014/main" id="{BEC3682E-5943-4523-8947-8720B1A0D07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2E79B7D-A2FB-43F6-A97E-5C162E25F6AE}"/>
              </a:ext>
            </a:extLst>
          </p:cNvPr>
          <p:cNvSpPr>
            <a:spLocks noGrp="1"/>
          </p:cNvSpPr>
          <p:nvPr>
            <p:ph type="sldNum" sz="quarter" idx="12"/>
          </p:nvPr>
        </p:nvSpPr>
        <p:spPr/>
        <p:txBody>
          <a:bodyPr/>
          <a:lstStyle/>
          <a:p>
            <a:fld id="{545E934F-86B5-406B-B0F6-94732CA86656}" type="slidenum">
              <a:rPr lang="cs-CZ" smtClean="0"/>
              <a:t>‹#›</a:t>
            </a:fld>
            <a:endParaRPr lang="cs-CZ"/>
          </a:p>
        </p:txBody>
      </p:sp>
    </p:spTree>
    <p:extLst>
      <p:ext uri="{BB962C8B-B14F-4D97-AF65-F5344CB8AC3E}">
        <p14:creationId xmlns:p14="http://schemas.microsoft.com/office/powerpoint/2010/main" val="2067659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FEBE9D-4844-416F-A47B-E71F5CB3934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D6471AA-641D-48E4-895F-2C70DDA447D1}"/>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D51239B-9FE1-4DB1-BD79-B7D38D332703}"/>
              </a:ext>
            </a:extLst>
          </p:cNvPr>
          <p:cNvSpPr>
            <a:spLocks noGrp="1"/>
          </p:cNvSpPr>
          <p:nvPr>
            <p:ph type="dt" sz="half" idx="10"/>
          </p:nvPr>
        </p:nvSpPr>
        <p:spPr/>
        <p:txBody>
          <a:bodyPr/>
          <a:lstStyle/>
          <a:p>
            <a:fld id="{8B329ADC-2255-4EF3-B5C0-B90829E78CD9}" type="datetimeFigureOut">
              <a:rPr lang="cs-CZ" smtClean="0"/>
              <a:t>02.06.2025</a:t>
            </a:fld>
            <a:endParaRPr lang="cs-CZ"/>
          </a:p>
        </p:txBody>
      </p:sp>
      <p:sp>
        <p:nvSpPr>
          <p:cNvPr id="5" name="Zástupný symbol pro zápatí 4">
            <a:extLst>
              <a:ext uri="{FF2B5EF4-FFF2-40B4-BE49-F238E27FC236}">
                <a16:creationId xmlns:a16="http://schemas.microsoft.com/office/drawing/2014/main" id="{1E3E641A-DC32-4DD9-8307-46D9DFF5860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92F49C3-090D-4190-9CE2-36066030CB2B}"/>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25379686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8D53E1-EB67-4A81-98FC-3E48B5A5F2D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71EA1F9-3B2C-4A97-85E8-C0FE74A541A6}"/>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8661806-05AE-471E-994E-E5C3BDBB7D5C}"/>
              </a:ext>
            </a:extLst>
          </p:cNvPr>
          <p:cNvSpPr>
            <a:spLocks noGrp="1"/>
          </p:cNvSpPr>
          <p:nvPr>
            <p:ph type="dt" sz="half" idx="10"/>
          </p:nvPr>
        </p:nvSpPr>
        <p:spPr/>
        <p:txBody>
          <a:bodyPr/>
          <a:lstStyle/>
          <a:p>
            <a:fld id="{37EEF646-47EE-4EED-A81C-551F0F9B0960}" type="datetimeFigureOut">
              <a:rPr lang="cs-CZ" smtClean="0"/>
              <a:t>02.06.2025</a:t>
            </a:fld>
            <a:endParaRPr lang="cs-CZ"/>
          </a:p>
        </p:txBody>
      </p:sp>
      <p:sp>
        <p:nvSpPr>
          <p:cNvPr id="5" name="Zástupný symbol pro zápatí 4">
            <a:extLst>
              <a:ext uri="{FF2B5EF4-FFF2-40B4-BE49-F238E27FC236}">
                <a16:creationId xmlns:a16="http://schemas.microsoft.com/office/drawing/2014/main" id="{558DE88B-6A1F-49F2-960D-33FFC0D203E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D79150E-67D6-4601-8CE5-284F2FAFA7EF}"/>
              </a:ext>
            </a:extLst>
          </p:cNvPr>
          <p:cNvSpPr>
            <a:spLocks noGrp="1"/>
          </p:cNvSpPr>
          <p:nvPr>
            <p:ph type="sldNum" sz="quarter" idx="12"/>
          </p:nvPr>
        </p:nvSpPr>
        <p:spPr/>
        <p:txBody>
          <a:bodyPr/>
          <a:lstStyle/>
          <a:p>
            <a:fld id="{545E934F-86B5-406B-B0F6-94732CA86656}" type="slidenum">
              <a:rPr lang="cs-CZ" smtClean="0"/>
              <a:t>‹#›</a:t>
            </a:fld>
            <a:endParaRPr lang="cs-CZ"/>
          </a:p>
        </p:txBody>
      </p:sp>
    </p:spTree>
    <p:extLst>
      <p:ext uri="{BB962C8B-B14F-4D97-AF65-F5344CB8AC3E}">
        <p14:creationId xmlns:p14="http://schemas.microsoft.com/office/powerpoint/2010/main" val="305973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270C76-9BBA-4121-8207-4F4CBBFD3F55}"/>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F973ABA-3131-404F-93F5-A8FB94CE48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E06172D4-A6B6-48F0-9485-C0AE31393DE8}"/>
              </a:ext>
            </a:extLst>
          </p:cNvPr>
          <p:cNvSpPr>
            <a:spLocks noGrp="1"/>
          </p:cNvSpPr>
          <p:nvPr>
            <p:ph type="dt" sz="half" idx="10"/>
          </p:nvPr>
        </p:nvSpPr>
        <p:spPr/>
        <p:txBody>
          <a:bodyPr/>
          <a:lstStyle/>
          <a:p>
            <a:fld id="{37EEF646-47EE-4EED-A81C-551F0F9B0960}" type="datetimeFigureOut">
              <a:rPr lang="cs-CZ" smtClean="0"/>
              <a:t>02.06.2025</a:t>
            </a:fld>
            <a:endParaRPr lang="cs-CZ"/>
          </a:p>
        </p:txBody>
      </p:sp>
      <p:sp>
        <p:nvSpPr>
          <p:cNvPr id="5" name="Zástupný symbol pro zápatí 4">
            <a:extLst>
              <a:ext uri="{FF2B5EF4-FFF2-40B4-BE49-F238E27FC236}">
                <a16:creationId xmlns:a16="http://schemas.microsoft.com/office/drawing/2014/main" id="{C8871F15-456A-44BB-9614-F58D098369E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D666215-71DB-4B3E-A78E-00A8C4145F0D}"/>
              </a:ext>
            </a:extLst>
          </p:cNvPr>
          <p:cNvSpPr>
            <a:spLocks noGrp="1"/>
          </p:cNvSpPr>
          <p:nvPr>
            <p:ph type="sldNum" sz="quarter" idx="12"/>
          </p:nvPr>
        </p:nvSpPr>
        <p:spPr/>
        <p:txBody>
          <a:bodyPr/>
          <a:lstStyle/>
          <a:p>
            <a:fld id="{545E934F-86B5-406B-B0F6-94732CA86656}" type="slidenum">
              <a:rPr lang="cs-CZ" smtClean="0"/>
              <a:t>‹#›</a:t>
            </a:fld>
            <a:endParaRPr lang="cs-CZ"/>
          </a:p>
        </p:txBody>
      </p:sp>
    </p:spTree>
    <p:extLst>
      <p:ext uri="{BB962C8B-B14F-4D97-AF65-F5344CB8AC3E}">
        <p14:creationId xmlns:p14="http://schemas.microsoft.com/office/powerpoint/2010/main" val="234904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EDE203-1F86-493D-9545-54BB624B095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D5A461B-BC8A-4C04-A474-C93EC60935B7}"/>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D6111BDF-DA3F-4DA3-BD31-05559AF77E5B}"/>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E73EA12-F8FB-4D97-920A-27C49DD4078A}"/>
              </a:ext>
            </a:extLst>
          </p:cNvPr>
          <p:cNvSpPr>
            <a:spLocks noGrp="1"/>
          </p:cNvSpPr>
          <p:nvPr>
            <p:ph type="dt" sz="half" idx="10"/>
          </p:nvPr>
        </p:nvSpPr>
        <p:spPr/>
        <p:txBody>
          <a:bodyPr/>
          <a:lstStyle/>
          <a:p>
            <a:fld id="{37EEF646-47EE-4EED-A81C-551F0F9B0960}" type="datetimeFigureOut">
              <a:rPr lang="cs-CZ" smtClean="0"/>
              <a:t>02.06.2025</a:t>
            </a:fld>
            <a:endParaRPr lang="cs-CZ"/>
          </a:p>
        </p:txBody>
      </p:sp>
      <p:sp>
        <p:nvSpPr>
          <p:cNvPr id="6" name="Zástupný symbol pro zápatí 5">
            <a:extLst>
              <a:ext uri="{FF2B5EF4-FFF2-40B4-BE49-F238E27FC236}">
                <a16:creationId xmlns:a16="http://schemas.microsoft.com/office/drawing/2014/main" id="{85ECD3A3-873B-4FD3-92FF-BB076789CBC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F1820B4-9E1E-46A5-9FB3-8E594C6E0F0E}"/>
              </a:ext>
            </a:extLst>
          </p:cNvPr>
          <p:cNvSpPr>
            <a:spLocks noGrp="1"/>
          </p:cNvSpPr>
          <p:nvPr>
            <p:ph type="sldNum" sz="quarter" idx="12"/>
          </p:nvPr>
        </p:nvSpPr>
        <p:spPr/>
        <p:txBody>
          <a:bodyPr/>
          <a:lstStyle/>
          <a:p>
            <a:fld id="{545E934F-86B5-406B-B0F6-94732CA86656}" type="slidenum">
              <a:rPr lang="cs-CZ" smtClean="0"/>
              <a:t>‹#›</a:t>
            </a:fld>
            <a:endParaRPr lang="cs-CZ"/>
          </a:p>
        </p:txBody>
      </p:sp>
    </p:spTree>
    <p:extLst>
      <p:ext uri="{BB962C8B-B14F-4D97-AF65-F5344CB8AC3E}">
        <p14:creationId xmlns:p14="http://schemas.microsoft.com/office/powerpoint/2010/main" val="3641305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ADB61B-BE76-410C-B479-448CA080B330}"/>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8B125892-BE6C-4B2C-9ADB-D7A404828F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5D145B8A-EE94-46DC-8F41-17DE354A2F0B}"/>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56A8F0B0-441D-467E-8184-878FBBE56B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7E93D433-838B-440C-BEFE-10C59F90D092}"/>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8CFD4E5D-5972-473E-AEC9-DF221CD22785}"/>
              </a:ext>
            </a:extLst>
          </p:cNvPr>
          <p:cNvSpPr>
            <a:spLocks noGrp="1"/>
          </p:cNvSpPr>
          <p:nvPr>
            <p:ph type="dt" sz="half" idx="10"/>
          </p:nvPr>
        </p:nvSpPr>
        <p:spPr/>
        <p:txBody>
          <a:bodyPr/>
          <a:lstStyle/>
          <a:p>
            <a:fld id="{37EEF646-47EE-4EED-A81C-551F0F9B0960}" type="datetimeFigureOut">
              <a:rPr lang="cs-CZ" smtClean="0"/>
              <a:t>02.06.2025</a:t>
            </a:fld>
            <a:endParaRPr lang="cs-CZ"/>
          </a:p>
        </p:txBody>
      </p:sp>
      <p:sp>
        <p:nvSpPr>
          <p:cNvPr id="8" name="Zástupný symbol pro zápatí 7">
            <a:extLst>
              <a:ext uri="{FF2B5EF4-FFF2-40B4-BE49-F238E27FC236}">
                <a16:creationId xmlns:a16="http://schemas.microsoft.com/office/drawing/2014/main" id="{18FEF7C3-B910-42FB-81D4-F4C3A640A505}"/>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6E74448-DB6D-4ADE-A627-B96FC0F07C90}"/>
              </a:ext>
            </a:extLst>
          </p:cNvPr>
          <p:cNvSpPr>
            <a:spLocks noGrp="1"/>
          </p:cNvSpPr>
          <p:nvPr>
            <p:ph type="sldNum" sz="quarter" idx="12"/>
          </p:nvPr>
        </p:nvSpPr>
        <p:spPr/>
        <p:txBody>
          <a:bodyPr/>
          <a:lstStyle/>
          <a:p>
            <a:fld id="{545E934F-86B5-406B-B0F6-94732CA86656}" type="slidenum">
              <a:rPr lang="cs-CZ" smtClean="0"/>
              <a:t>‹#›</a:t>
            </a:fld>
            <a:endParaRPr lang="cs-CZ"/>
          </a:p>
        </p:txBody>
      </p:sp>
    </p:spTree>
    <p:extLst>
      <p:ext uri="{BB962C8B-B14F-4D97-AF65-F5344CB8AC3E}">
        <p14:creationId xmlns:p14="http://schemas.microsoft.com/office/powerpoint/2010/main" val="1983213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3CD00F-1BBF-4057-B230-94D2C3F06D88}"/>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D3EE77B-3DC4-4C5F-9F89-70CCCB98C229}"/>
              </a:ext>
            </a:extLst>
          </p:cNvPr>
          <p:cNvSpPr>
            <a:spLocks noGrp="1"/>
          </p:cNvSpPr>
          <p:nvPr>
            <p:ph type="dt" sz="half" idx="10"/>
          </p:nvPr>
        </p:nvSpPr>
        <p:spPr/>
        <p:txBody>
          <a:bodyPr/>
          <a:lstStyle/>
          <a:p>
            <a:fld id="{37EEF646-47EE-4EED-A81C-551F0F9B0960}" type="datetimeFigureOut">
              <a:rPr lang="cs-CZ" smtClean="0"/>
              <a:t>02.06.2025</a:t>
            </a:fld>
            <a:endParaRPr lang="cs-CZ"/>
          </a:p>
        </p:txBody>
      </p:sp>
      <p:sp>
        <p:nvSpPr>
          <p:cNvPr id="4" name="Zástupný symbol pro zápatí 3">
            <a:extLst>
              <a:ext uri="{FF2B5EF4-FFF2-40B4-BE49-F238E27FC236}">
                <a16:creationId xmlns:a16="http://schemas.microsoft.com/office/drawing/2014/main" id="{29970952-2D1F-4FC1-858D-61B2F591F300}"/>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B7574100-E802-404A-919B-95262B98E387}"/>
              </a:ext>
            </a:extLst>
          </p:cNvPr>
          <p:cNvSpPr>
            <a:spLocks noGrp="1"/>
          </p:cNvSpPr>
          <p:nvPr>
            <p:ph type="sldNum" sz="quarter" idx="12"/>
          </p:nvPr>
        </p:nvSpPr>
        <p:spPr/>
        <p:txBody>
          <a:bodyPr/>
          <a:lstStyle/>
          <a:p>
            <a:fld id="{545E934F-86B5-406B-B0F6-94732CA86656}" type="slidenum">
              <a:rPr lang="cs-CZ" smtClean="0"/>
              <a:t>‹#›</a:t>
            </a:fld>
            <a:endParaRPr lang="cs-CZ"/>
          </a:p>
        </p:txBody>
      </p:sp>
    </p:spTree>
    <p:extLst>
      <p:ext uri="{BB962C8B-B14F-4D97-AF65-F5344CB8AC3E}">
        <p14:creationId xmlns:p14="http://schemas.microsoft.com/office/powerpoint/2010/main" val="1163926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727CBDD-3C0D-477A-9CB9-4968EAB4E770}"/>
              </a:ext>
            </a:extLst>
          </p:cNvPr>
          <p:cNvSpPr>
            <a:spLocks noGrp="1"/>
          </p:cNvSpPr>
          <p:nvPr>
            <p:ph type="dt" sz="half" idx="10"/>
          </p:nvPr>
        </p:nvSpPr>
        <p:spPr/>
        <p:txBody>
          <a:bodyPr/>
          <a:lstStyle/>
          <a:p>
            <a:fld id="{37EEF646-47EE-4EED-A81C-551F0F9B0960}" type="datetimeFigureOut">
              <a:rPr lang="cs-CZ" smtClean="0"/>
              <a:t>02.06.2025</a:t>
            </a:fld>
            <a:endParaRPr lang="cs-CZ"/>
          </a:p>
        </p:txBody>
      </p:sp>
      <p:sp>
        <p:nvSpPr>
          <p:cNvPr id="3" name="Zástupný symbol pro zápatí 2">
            <a:extLst>
              <a:ext uri="{FF2B5EF4-FFF2-40B4-BE49-F238E27FC236}">
                <a16:creationId xmlns:a16="http://schemas.microsoft.com/office/drawing/2014/main" id="{348FC3F8-4040-431E-AD21-C315F516E085}"/>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32D3E9E7-3883-41EE-89AF-3672AB869FF9}"/>
              </a:ext>
            </a:extLst>
          </p:cNvPr>
          <p:cNvSpPr>
            <a:spLocks noGrp="1"/>
          </p:cNvSpPr>
          <p:nvPr>
            <p:ph type="sldNum" sz="quarter" idx="12"/>
          </p:nvPr>
        </p:nvSpPr>
        <p:spPr/>
        <p:txBody>
          <a:bodyPr/>
          <a:lstStyle/>
          <a:p>
            <a:fld id="{545E934F-86B5-406B-B0F6-94732CA86656}" type="slidenum">
              <a:rPr lang="cs-CZ" smtClean="0"/>
              <a:t>‹#›</a:t>
            </a:fld>
            <a:endParaRPr lang="cs-CZ"/>
          </a:p>
        </p:txBody>
      </p:sp>
    </p:spTree>
    <p:extLst>
      <p:ext uri="{BB962C8B-B14F-4D97-AF65-F5344CB8AC3E}">
        <p14:creationId xmlns:p14="http://schemas.microsoft.com/office/powerpoint/2010/main" val="1528813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E43ED9-99E9-4C51-A01B-4B31A139346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062D0CC1-9777-4C47-B35C-2DBEAB833D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81644908-C8B6-4AC6-AE3E-B8B91622B2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6401004-E80A-4DDF-A726-CAAD630C715D}"/>
              </a:ext>
            </a:extLst>
          </p:cNvPr>
          <p:cNvSpPr>
            <a:spLocks noGrp="1"/>
          </p:cNvSpPr>
          <p:nvPr>
            <p:ph type="dt" sz="half" idx="10"/>
          </p:nvPr>
        </p:nvSpPr>
        <p:spPr/>
        <p:txBody>
          <a:bodyPr/>
          <a:lstStyle/>
          <a:p>
            <a:fld id="{37EEF646-47EE-4EED-A81C-551F0F9B0960}" type="datetimeFigureOut">
              <a:rPr lang="cs-CZ" smtClean="0"/>
              <a:t>02.06.2025</a:t>
            </a:fld>
            <a:endParaRPr lang="cs-CZ"/>
          </a:p>
        </p:txBody>
      </p:sp>
      <p:sp>
        <p:nvSpPr>
          <p:cNvPr id="6" name="Zástupný symbol pro zápatí 5">
            <a:extLst>
              <a:ext uri="{FF2B5EF4-FFF2-40B4-BE49-F238E27FC236}">
                <a16:creationId xmlns:a16="http://schemas.microsoft.com/office/drawing/2014/main" id="{BF1D220D-AD97-4A58-9186-FBE7527B45B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D1F7AD5-5EAF-4A25-A5C8-AEAD8AEDB707}"/>
              </a:ext>
            </a:extLst>
          </p:cNvPr>
          <p:cNvSpPr>
            <a:spLocks noGrp="1"/>
          </p:cNvSpPr>
          <p:nvPr>
            <p:ph type="sldNum" sz="quarter" idx="12"/>
          </p:nvPr>
        </p:nvSpPr>
        <p:spPr/>
        <p:txBody>
          <a:bodyPr/>
          <a:lstStyle/>
          <a:p>
            <a:fld id="{545E934F-86B5-406B-B0F6-94732CA86656}" type="slidenum">
              <a:rPr lang="cs-CZ" smtClean="0"/>
              <a:t>‹#›</a:t>
            </a:fld>
            <a:endParaRPr lang="cs-CZ"/>
          </a:p>
        </p:txBody>
      </p:sp>
    </p:spTree>
    <p:extLst>
      <p:ext uri="{BB962C8B-B14F-4D97-AF65-F5344CB8AC3E}">
        <p14:creationId xmlns:p14="http://schemas.microsoft.com/office/powerpoint/2010/main" val="1177124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ACFCC1-9FFA-4689-A329-41EBAEBC86A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D77D52BD-12CD-415C-8E09-CF8BE4DAC4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D8FDD3C6-18BB-4858-8D8C-E65567F798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A6D0091F-9D01-413C-9B1F-9F04777F2CE6}"/>
              </a:ext>
            </a:extLst>
          </p:cNvPr>
          <p:cNvSpPr>
            <a:spLocks noGrp="1"/>
          </p:cNvSpPr>
          <p:nvPr>
            <p:ph type="dt" sz="half" idx="10"/>
          </p:nvPr>
        </p:nvSpPr>
        <p:spPr/>
        <p:txBody>
          <a:bodyPr/>
          <a:lstStyle/>
          <a:p>
            <a:fld id="{37EEF646-47EE-4EED-A81C-551F0F9B0960}" type="datetimeFigureOut">
              <a:rPr lang="cs-CZ" smtClean="0"/>
              <a:t>02.06.2025</a:t>
            </a:fld>
            <a:endParaRPr lang="cs-CZ"/>
          </a:p>
        </p:txBody>
      </p:sp>
      <p:sp>
        <p:nvSpPr>
          <p:cNvPr id="6" name="Zástupný symbol pro zápatí 5">
            <a:extLst>
              <a:ext uri="{FF2B5EF4-FFF2-40B4-BE49-F238E27FC236}">
                <a16:creationId xmlns:a16="http://schemas.microsoft.com/office/drawing/2014/main" id="{BCE9EB5F-F965-48AF-86DA-B4FFDF2EFDF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28742E3-3715-4945-9278-C5A5FFD58B78}"/>
              </a:ext>
            </a:extLst>
          </p:cNvPr>
          <p:cNvSpPr>
            <a:spLocks noGrp="1"/>
          </p:cNvSpPr>
          <p:nvPr>
            <p:ph type="sldNum" sz="quarter" idx="12"/>
          </p:nvPr>
        </p:nvSpPr>
        <p:spPr/>
        <p:txBody>
          <a:bodyPr/>
          <a:lstStyle/>
          <a:p>
            <a:fld id="{545E934F-86B5-406B-B0F6-94732CA86656}" type="slidenum">
              <a:rPr lang="cs-CZ" smtClean="0"/>
              <a:t>‹#›</a:t>
            </a:fld>
            <a:endParaRPr lang="cs-CZ"/>
          </a:p>
        </p:txBody>
      </p:sp>
    </p:spTree>
    <p:extLst>
      <p:ext uri="{BB962C8B-B14F-4D97-AF65-F5344CB8AC3E}">
        <p14:creationId xmlns:p14="http://schemas.microsoft.com/office/powerpoint/2010/main" val="3741889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987ECA36-087D-4DB0-B1BA-3EB28C93D9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B23A9BEE-618C-4E4B-8AEF-3F3F5CB89E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D08F068-EAD2-4241-B32C-225995FA4C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EEF646-47EE-4EED-A81C-551F0F9B0960}" type="datetimeFigureOut">
              <a:rPr lang="cs-CZ" smtClean="0"/>
              <a:t>02.06.2025</a:t>
            </a:fld>
            <a:endParaRPr lang="cs-CZ"/>
          </a:p>
        </p:txBody>
      </p:sp>
      <p:sp>
        <p:nvSpPr>
          <p:cNvPr id="5" name="Zástupný symbol pro zápatí 4">
            <a:extLst>
              <a:ext uri="{FF2B5EF4-FFF2-40B4-BE49-F238E27FC236}">
                <a16:creationId xmlns:a16="http://schemas.microsoft.com/office/drawing/2014/main" id="{A7956652-2E6C-488A-B1C3-F7A641B5E9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13EFF782-EF7E-4FCF-908C-047E64C6E4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5E934F-86B5-406B-B0F6-94732CA86656}" type="slidenum">
              <a:rPr lang="cs-CZ" smtClean="0"/>
              <a:t>‹#›</a:t>
            </a:fld>
            <a:endParaRPr lang="cs-CZ"/>
          </a:p>
        </p:txBody>
      </p:sp>
    </p:spTree>
    <p:extLst>
      <p:ext uri="{BB962C8B-B14F-4D97-AF65-F5344CB8AC3E}">
        <p14:creationId xmlns:p14="http://schemas.microsoft.com/office/powerpoint/2010/main" val="4054400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Grafický objekt 7">
            <a:extLst>
              <a:ext uri="{FF2B5EF4-FFF2-40B4-BE49-F238E27FC236}">
                <a16:creationId xmlns:a16="http://schemas.microsoft.com/office/drawing/2014/main" id="{27EF0468-4704-46A4-8DCF-9EBA77F3F14E}"/>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0" y="5228"/>
            <a:ext cx="12192000" cy="6861085"/>
          </a:xfrm>
          <a:prstGeom prst="rect">
            <a:avLst/>
          </a:prstGeom>
        </p:spPr>
      </p:pic>
      <p:pic>
        <p:nvPicPr>
          <p:cNvPr id="12" name="Grafický objekt 11">
            <a:extLst>
              <a:ext uri="{FF2B5EF4-FFF2-40B4-BE49-F238E27FC236}">
                <a16:creationId xmlns:a16="http://schemas.microsoft.com/office/drawing/2014/main" id="{DA558B4F-9EF8-40B5-A6CA-3F7D7DC013CA}"/>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8932861" y="358391"/>
            <a:ext cx="202407" cy="202407"/>
          </a:xfrm>
          <a:prstGeom prst="rect">
            <a:avLst/>
          </a:prstGeom>
        </p:spPr>
      </p:pic>
      <p:pic>
        <p:nvPicPr>
          <p:cNvPr id="13" name="Grafický objekt 12">
            <a:extLst>
              <a:ext uri="{FF2B5EF4-FFF2-40B4-BE49-F238E27FC236}">
                <a16:creationId xmlns:a16="http://schemas.microsoft.com/office/drawing/2014/main" id="{DA22BBD2-93BE-46C9-B29A-264ADB1F7BC2}"/>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10339218" y="358391"/>
            <a:ext cx="202407" cy="202407"/>
          </a:xfrm>
          <a:prstGeom prst="rect">
            <a:avLst/>
          </a:prstGeom>
        </p:spPr>
      </p:pic>
      <p:sp>
        <p:nvSpPr>
          <p:cNvPr id="2" name="Zástupný nadpis 1">
            <a:extLst>
              <a:ext uri="{FF2B5EF4-FFF2-40B4-BE49-F238E27FC236}">
                <a16:creationId xmlns:a16="http://schemas.microsoft.com/office/drawing/2014/main" id="{07A972C7-80EA-4001-A2C8-48457C7841CF}"/>
              </a:ext>
            </a:extLst>
          </p:cNvPr>
          <p:cNvSpPr>
            <a:spLocks noGrp="1"/>
          </p:cNvSpPr>
          <p:nvPr>
            <p:ph type="title"/>
          </p:nvPr>
        </p:nvSpPr>
        <p:spPr>
          <a:xfrm>
            <a:off x="838200" y="1100016"/>
            <a:ext cx="10372725" cy="689952"/>
          </a:xfrm>
          <a:prstGeom prst="rect">
            <a:avLst/>
          </a:prstGeom>
        </p:spPr>
        <p:txBody>
          <a:bodyPr vert="horz" lIns="91440" tIns="45720" rIns="91440" bIns="45720" rtlCol="0" anchor="t">
            <a:normAutofit/>
          </a:bodyPr>
          <a:lstStyle/>
          <a:p>
            <a:r>
              <a:rPr lang="cs-CZ" dirty="0"/>
              <a:t>Kliknutím lze upravit styl.</a:t>
            </a:r>
          </a:p>
        </p:txBody>
      </p:sp>
      <p:sp>
        <p:nvSpPr>
          <p:cNvPr id="3" name="Zástupný text 2">
            <a:extLst>
              <a:ext uri="{FF2B5EF4-FFF2-40B4-BE49-F238E27FC236}">
                <a16:creationId xmlns:a16="http://schemas.microsoft.com/office/drawing/2014/main" id="{04A64F96-20EB-4338-812A-2CF45FA870DD}"/>
              </a:ext>
            </a:extLst>
          </p:cNvPr>
          <p:cNvSpPr>
            <a:spLocks noGrp="1"/>
          </p:cNvSpPr>
          <p:nvPr>
            <p:ph type="body" idx="1"/>
          </p:nvPr>
        </p:nvSpPr>
        <p:spPr>
          <a:xfrm>
            <a:off x="838200" y="1924050"/>
            <a:ext cx="10372725" cy="4442924"/>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a:extLst>
              <a:ext uri="{FF2B5EF4-FFF2-40B4-BE49-F238E27FC236}">
                <a16:creationId xmlns:a16="http://schemas.microsoft.com/office/drawing/2014/main" id="{B849455D-C2AF-42AF-A377-1FD9570338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8B329ADC-2255-4EF3-B5C0-B90829E78CD9}" type="datetimeFigureOut">
              <a:rPr lang="cs-CZ" smtClean="0"/>
              <a:pPr/>
              <a:t>02.06.2025</a:t>
            </a:fld>
            <a:endParaRPr lang="cs-CZ" dirty="0">
              <a:latin typeface="Arial" panose="020B0604020202020204" pitchFamily="34" charset="0"/>
              <a:cs typeface="Arial" panose="020B0604020202020204" pitchFamily="34" charset="0"/>
            </a:endParaRPr>
          </a:p>
        </p:txBody>
      </p:sp>
      <p:sp>
        <p:nvSpPr>
          <p:cNvPr id="5" name="Zástupný symbol pro zápatí 4">
            <a:extLst>
              <a:ext uri="{FF2B5EF4-FFF2-40B4-BE49-F238E27FC236}">
                <a16:creationId xmlns:a16="http://schemas.microsoft.com/office/drawing/2014/main" id="{FE38892D-BE40-4B7B-98A7-1B108AC51A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cs-CZ" dirty="0">
              <a:latin typeface="Arial" panose="020B0604020202020204" pitchFamily="34" charset="0"/>
              <a:cs typeface="Arial" panose="020B0604020202020204" pitchFamily="34" charset="0"/>
            </a:endParaRPr>
          </a:p>
        </p:txBody>
      </p:sp>
      <p:sp>
        <p:nvSpPr>
          <p:cNvPr id="6" name="Zástupný symbol pro číslo snímku 5">
            <a:extLst>
              <a:ext uri="{FF2B5EF4-FFF2-40B4-BE49-F238E27FC236}">
                <a16:creationId xmlns:a16="http://schemas.microsoft.com/office/drawing/2014/main" id="{C1406528-E83B-4FF2-81FD-6E1ED0DE80F9}"/>
              </a:ext>
            </a:extLst>
          </p:cNvPr>
          <p:cNvSpPr>
            <a:spLocks noGrp="1"/>
          </p:cNvSpPr>
          <p:nvPr>
            <p:ph type="sldNum" sz="quarter" idx="4"/>
          </p:nvPr>
        </p:nvSpPr>
        <p:spPr>
          <a:xfrm>
            <a:off x="8567371" y="6356350"/>
            <a:ext cx="2643554"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195CA258-668E-4A85-A197-2757C3BEE154}" type="slidenum">
              <a:rPr lang="cs-CZ" smtClean="0"/>
              <a:pPr/>
              <a:t>‹#›</a:t>
            </a:fld>
            <a:endParaRPr lang="cs-CZ" dirty="0">
              <a:latin typeface="Arial" panose="020B0604020202020204" pitchFamily="34" charset="0"/>
              <a:cs typeface="Arial" panose="020B0604020202020204" pitchFamily="34" charset="0"/>
            </a:endParaRPr>
          </a:p>
        </p:txBody>
      </p:sp>
      <p:sp>
        <p:nvSpPr>
          <p:cNvPr id="10" name="Zástupný nadpis 1">
            <a:extLst>
              <a:ext uri="{FF2B5EF4-FFF2-40B4-BE49-F238E27FC236}">
                <a16:creationId xmlns:a16="http://schemas.microsoft.com/office/drawing/2014/main" id="{6CADA8D1-4B1D-49C0-B645-EB5D43487BC1}"/>
              </a:ext>
            </a:extLst>
          </p:cNvPr>
          <p:cNvSpPr txBox="1">
            <a:spLocks/>
          </p:cNvSpPr>
          <p:nvPr userDrawn="1"/>
        </p:nvSpPr>
        <p:spPr>
          <a:xfrm>
            <a:off x="11872452" y="6386024"/>
            <a:ext cx="387350" cy="452926"/>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000" kern="1200">
                <a:solidFill>
                  <a:srgbClr val="5BC4F1"/>
                </a:solidFill>
                <a:latin typeface="Arial" panose="020B0604020202020204" pitchFamily="34" charset="0"/>
                <a:ea typeface="+mj-ea"/>
                <a:cs typeface="Arial" panose="020B0604020202020204" pitchFamily="34" charset="0"/>
              </a:defRPr>
            </a:lvl1pPr>
          </a:lstStyle>
          <a:p>
            <a:pPr algn="ctr"/>
            <a:fld id="{166024C8-F27F-4469-B950-3CAEC9128C7E}" type="slidenum">
              <a:rPr lang="cs-CZ" sz="1200" smtClean="0">
                <a:solidFill>
                  <a:schemeClr val="bg1"/>
                </a:solidFill>
              </a:rPr>
              <a:pPr algn="ctr"/>
              <a:t>‹#›</a:t>
            </a:fld>
            <a:endParaRPr lang="cs-CZ" sz="3200" dirty="0">
              <a:solidFill>
                <a:schemeClr val="bg1"/>
              </a:solidFill>
            </a:endParaRPr>
          </a:p>
        </p:txBody>
      </p:sp>
      <p:sp>
        <p:nvSpPr>
          <p:cNvPr id="16" name="TextovéPole 15">
            <a:extLst>
              <a:ext uri="{FF2B5EF4-FFF2-40B4-BE49-F238E27FC236}">
                <a16:creationId xmlns:a16="http://schemas.microsoft.com/office/drawing/2014/main" id="{FCDCD643-C700-45E8-8816-DD3D4AEF500E}"/>
              </a:ext>
            </a:extLst>
          </p:cNvPr>
          <p:cNvSpPr txBox="1"/>
          <p:nvPr userDrawn="1"/>
        </p:nvSpPr>
        <p:spPr>
          <a:xfrm>
            <a:off x="9117808" y="299367"/>
            <a:ext cx="1319212" cy="307777"/>
          </a:xfrm>
          <a:prstGeom prst="rect">
            <a:avLst/>
          </a:prstGeom>
          <a:noFill/>
        </p:spPr>
        <p:txBody>
          <a:bodyPr wrap="square" rtlCol="0">
            <a:spAutoFit/>
          </a:bodyPr>
          <a:lstStyle/>
          <a:p>
            <a:r>
              <a:rPr lang="cs-CZ" sz="1400" dirty="0">
                <a:solidFill>
                  <a:srgbClr val="009881"/>
                </a:solidFill>
                <a:latin typeface="Arial" panose="020B0604020202020204" pitchFamily="34" charset="0"/>
                <a:cs typeface="Arial" panose="020B0604020202020204" pitchFamily="34" charset="0"/>
              </a:rPr>
              <a:t>fis.vse.cz</a:t>
            </a:r>
          </a:p>
        </p:txBody>
      </p:sp>
      <p:sp>
        <p:nvSpPr>
          <p:cNvPr id="17" name="TextovéPole 16">
            <a:extLst>
              <a:ext uri="{FF2B5EF4-FFF2-40B4-BE49-F238E27FC236}">
                <a16:creationId xmlns:a16="http://schemas.microsoft.com/office/drawing/2014/main" id="{68403B65-A3E4-4EA5-A348-D73A327280A2}"/>
              </a:ext>
            </a:extLst>
          </p:cNvPr>
          <p:cNvSpPr txBox="1"/>
          <p:nvPr userDrawn="1"/>
        </p:nvSpPr>
        <p:spPr>
          <a:xfrm>
            <a:off x="10535252" y="299367"/>
            <a:ext cx="1319212" cy="307777"/>
          </a:xfrm>
          <a:prstGeom prst="rect">
            <a:avLst/>
          </a:prstGeom>
          <a:noFill/>
        </p:spPr>
        <p:txBody>
          <a:bodyPr wrap="square" rtlCol="0">
            <a:spAutoFit/>
          </a:bodyPr>
          <a:lstStyle/>
          <a:p>
            <a:r>
              <a:rPr lang="cs-CZ" sz="1400" dirty="0" err="1">
                <a:solidFill>
                  <a:srgbClr val="009881"/>
                </a:solidFill>
                <a:latin typeface="Arial" panose="020B0604020202020204" pitchFamily="34" charset="0"/>
                <a:cs typeface="Arial" panose="020B0604020202020204" pitchFamily="34" charset="0"/>
              </a:rPr>
              <a:t>fisvse</a:t>
            </a:r>
            <a:endParaRPr lang="cs-CZ" sz="1600" dirty="0">
              <a:solidFill>
                <a:srgbClr val="00988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9205474"/>
      </p:ext>
    </p:extLst>
  </p:cSld>
  <p:clrMap bg1="lt1" tx1="dk1" bg2="lt2" tx2="dk2" accent1="accent1" accent2="accent2" accent3="accent3" accent4="accent4" accent5="accent5" accent6="accent6" hlink="hlink" folHlink="folHlink"/>
  <p:sldLayoutIdLst>
    <p:sldLayoutId id="2147483664" r:id="rId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4000" kern="1200">
          <a:solidFill>
            <a:srgbClr val="009881"/>
          </a:solidFill>
          <a:latin typeface="Arial" panose="020B0604020202020204" pitchFamily="34" charset="0"/>
          <a:ea typeface="+mj-ea"/>
          <a:cs typeface="Arial" panose="020B0604020202020204" pitchFamily="34" charset="0"/>
        </a:defRPr>
      </a:lvl1pPr>
    </p:titleStyle>
    <p:bodyStyle>
      <a:lvl1pPr marL="514350" indent="-514350" algn="l" defTabSz="914400" rtl="0" eaLnBrk="1" latinLnBrk="0" hangingPunct="1">
        <a:lnSpc>
          <a:spcPct val="100000"/>
        </a:lnSpc>
        <a:spcBef>
          <a:spcPts val="1000"/>
        </a:spcBef>
        <a:buClr>
          <a:srgbClr val="009881"/>
        </a:buClr>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914400" indent="-457200" algn="l" defTabSz="914400" rtl="0" eaLnBrk="1" latinLnBrk="0" hangingPunct="1">
        <a:lnSpc>
          <a:spcPct val="100000"/>
        </a:lnSpc>
        <a:spcBef>
          <a:spcPts val="500"/>
        </a:spcBef>
        <a:buClr>
          <a:srgbClr val="00988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371600" indent="-457200" algn="l" defTabSz="914400" rtl="0" eaLnBrk="1" latinLnBrk="0" hangingPunct="1">
        <a:lnSpc>
          <a:spcPct val="100000"/>
        </a:lnSpc>
        <a:spcBef>
          <a:spcPts val="500"/>
        </a:spcBef>
        <a:buClr>
          <a:srgbClr val="009881"/>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714500" indent="-342900" algn="l" defTabSz="914400" rtl="0" eaLnBrk="1" latinLnBrk="0" hangingPunct="1">
        <a:lnSpc>
          <a:spcPct val="100000"/>
        </a:lnSpc>
        <a:spcBef>
          <a:spcPts val="500"/>
        </a:spcBef>
        <a:buClr>
          <a:srgbClr val="009881"/>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171700" indent="-342900" algn="l" defTabSz="914400" rtl="0" eaLnBrk="1" latinLnBrk="0" hangingPunct="1">
        <a:lnSpc>
          <a:spcPct val="100000"/>
        </a:lnSpc>
        <a:spcBef>
          <a:spcPts val="500"/>
        </a:spcBef>
        <a:buClr>
          <a:srgbClr val="009881"/>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www.obec-krasna.cz/wp-content/uploads/2021/09/Komunitni-plan-DSO-Slezska-brana.pdf" TargetMode="External"/><Relationship Id="rId7" Type="http://schemas.openxmlformats.org/officeDocument/2006/relationships/hyperlink" Target="https://www.kacice.cz/obec/pecovatelsky-dum-kacice/" TargetMode="External"/><Relationship Id="rId2" Type="http://schemas.openxmlformats.org/officeDocument/2006/relationships/hyperlink" Target="http://azass.cz/" TargetMode="External"/><Relationship Id="rId1" Type="http://schemas.openxmlformats.org/officeDocument/2006/relationships/slideLayout" Target="../slideLayouts/slideLayout4.xml"/><Relationship Id="rId6" Type="http://schemas.openxmlformats.org/officeDocument/2006/relationships/hyperlink" Target="https://www.meziricsko.cz/wp-content/uploads/2021/08/3.-KPSS-Mikroregionu-VM-K-2022-2024.pdf" TargetMode="External"/><Relationship Id="rId5" Type="http://schemas.openxmlformats.org/officeDocument/2006/relationships/hyperlink" Target="https://drive.google.com/file/d/17gXufcXxkUeUipyYjENq17Rs44jSF4DU/view" TargetMode="External"/><Relationship Id="rId4" Type="http://schemas.openxmlformats.org/officeDocument/2006/relationships/hyperlink" Target="https://www.hustopece.cz/file/118235/kpss.pdf"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24E00B-071B-439A-9A50-A1B8FF9AD286}"/>
              </a:ext>
            </a:extLst>
          </p:cNvPr>
          <p:cNvSpPr>
            <a:spLocks noGrp="1"/>
          </p:cNvSpPr>
          <p:nvPr>
            <p:ph type="ctrTitle"/>
          </p:nvPr>
        </p:nvSpPr>
        <p:spPr>
          <a:xfrm>
            <a:off x="665825" y="1282238"/>
            <a:ext cx="10635449" cy="1483156"/>
          </a:xfrm>
        </p:spPr>
        <p:txBody>
          <a:bodyPr>
            <a:normAutofit/>
          </a:bodyPr>
          <a:lstStyle/>
          <a:p>
            <a:r>
              <a:rPr lang="cs-CZ" sz="4800" dirty="0">
                <a:solidFill>
                  <a:srgbClr val="0070C0"/>
                </a:solidFill>
                <a:effectLst/>
                <a:latin typeface="Calibri" panose="020F0502020204030204" pitchFamily="34" charset="0"/>
                <a:ea typeface="Calibri" panose="020F0502020204030204" pitchFamily="34" charset="0"/>
              </a:rPr>
              <a:t>Jak se obce připravují na stárnutí populace</a:t>
            </a:r>
          </a:p>
        </p:txBody>
      </p:sp>
      <p:sp>
        <p:nvSpPr>
          <p:cNvPr id="3" name="Podnadpis 2">
            <a:extLst>
              <a:ext uri="{FF2B5EF4-FFF2-40B4-BE49-F238E27FC236}">
                <a16:creationId xmlns:a16="http://schemas.microsoft.com/office/drawing/2014/main" id="{22A444DD-12C4-44A5-9080-6F71812689D3}"/>
              </a:ext>
            </a:extLst>
          </p:cNvPr>
          <p:cNvSpPr>
            <a:spLocks noGrp="1"/>
          </p:cNvSpPr>
          <p:nvPr>
            <p:ph type="subTitle" idx="1"/>
          </p:nvPr>
        </p:nvSpPr>
        <p:spPr>
          <a:xfrm>
            <a:off x="1524000" y="4092606"/>
            <a:ext cx="9144000" cy="2379216"/>
          </a:xfrm>
        </p:spPr>
        <p:txBody>
          <a:bodyPr anchor="ctr">
            <a:normAutofit/>
          </a:bodyPr>
          <a:lstStyle/>
          <a:p>
            <a:r>
              <a:rPr lang="cs-CZ" sz="3200" dirty="0">
                <a:solidFill>
                  <a:srgbClr val="0070C0"/>
                </a:solidFill>
                <a:effectLst/>
                <a:latin typeface="Calibri" panose="020F0502020204030204" pitchFamily="34" charset="0"/>
                <a:ea typeface="Aptos" panose="020B0004020202020204" pitchFamily="34" charset="0"/>
              </a:rPr>
              <a:t>Pracovní skupina  pro seniory a otázky stárnutí</a:t>
            </a:r>
          </a:p>
          <a:p>
            <a:r>
              <a:rPr lang="cs-CZ" dirty="0">
                <a:solidFill>
                  <a:schemeClr val="accent1">
                    <a:lumMod val="50000"/>
                  </a:schemeClr>
                </a:solidFill>
              </a:rPr>
              <a:t>Ing. Dan Jiránek</a:t>
            </a:r>
          </a:p>
          <a:p>
            <a:r>
              <a:rPr lang="cs-CZ" dirty="0">
                <a:solidFill>
                  <a:schemeClr val="accent1">
                    <a:lumMod val="50000"/>
                  </a:schemeClr>
                </a:solidFill>
              </a:rPr>
              <a:t>3.června, Praha</a:t>
            </a:r>
          </a:p>
        </p:txBody>
      </p:sp>
      <p:pic>
        <p:nvPicPr>
          <p:cNvPr id="1028" name="Picture 4" descr="Svaz měst a obcí ČR vstupuje do roku 2020 s novým logem a novým webem |  Moderní obec">
            <a:extLst>
              <a:ext uri="{FF2B5EF4-FFF2-40B4-BE49-F238E27FC236}">
                <a16:creationId xmlns:a16="http://schemas.microsoft.com/office/drawing/2014/main" id="{6ED83B09-0C6B-4355-92A1-00A5FB105C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45406" y="159768"/>
            <a:ext cx="1786839" cy="7853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7353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24E00B-071B-439A-9A50-A1B8FF9AD286}"/>
              </a:ext>
            </a:extLst>
          </p:cNvPr>
          <p:cNvSpPr>
            <a:spLocks noGrp="1"/>
          </p:cNvSpPr>
          <p:nvPr>
            <p:ph type="title"/>
          </p:nvPr>
        </p:nvSpPr>
        <p:spPr>
          <a:xfrm>
            <a:off x="838200" y="945134"/>
            <a:ext cx="10515600" cy="1429098"/>
          </a:xfrm>
        </p:spPr>
        <p:txBody>
          <a:bodyPr>
            <a:normAutofit fontScale="90000"/>
          </a:bodyPr>
          <a:lstStyle/>
          <a:p>
            <a:r>
              <a:rPr lang="cs-CZ" sz="3600" dirty="0">
                <a:solidFill>
                  <a:schemeClr val="accent1"/>
                </a:solidFill>
                <a:effectLst/>
                <a:latin typeface="Calibri" panose="020F0502020204030204" pitchFamily="34" charset="0"/>
                <a:ea typeface="Calibri" panose="020F0502020204030204" pitchFamily="34" charset="0"/>
              </a:rPr>
              <a:t>Co obce potřebují vědět, aby se stárnutím populace začaly zabývat ?</a:t>
            </a:r>
            <a:br>
              <a:rPr lang="cs-CZ" sz="3600" dirty="0">
                <a:solidFill>
                  <a:schemeClr val="accent1"/>
                </a:solidFill>
                <a:effectLst/>
                <a:latin typeface="Calibri" panose="020F0502020204030204" pitchFamily="34" charset="0"/>
                <a:ea typeface="Calibri" panose="020F0502020204030204" pitchFamily="34" charset="0"/>
              </a:rPr>
            </a:br>
            <a:endParaRPr lang="cs-CZ" sz="3600" dirty="0">
              <a:solidFill>
                <a:schemeClr val="accent1"/>
              </a:solidFill>
              <a:effectLst/>
              <a:latin typeface="Calibri" panose="020F0502020204030204" pitchFamily="34" charset="0"/>
              <a:ea typeface="Calibri" panose="020F0502020204030204" pitchFamily="34" charset="0"/>
            </a:endParaRPr>
          </a:p>
        </p:txBody>
      </p:sp>
      <p:sp>
        <p:nvSpPr>
          <p:cNvPr id="3" name="Podnadpis 2">
            <a:extLst>
              <a:ext uri="{FF2B5EF4-FFF2-40B4-BE49-F238E27FC236}">
                <a16:creationId xmlns:a16="http://schemas.microsoft.com/office/drawing/2014/main" id="{22A444DD-12C4-44A5-9080-6F71812689D3}"/>
              </a:ext>
            </a:extLst>
          </p:cNvPr>
          <p:cNvSpPr>
            <a:spLocks noGrp="1"/>
          </p:cNvSpPr>
          <p:nvPr>
            <p:ph idx="1"/>
          </p:nvPr>
        </p:nvSpPr>
        <p:spPr>
          <a:xfrm>
            <a:off x="838200" y="1910080"/>
            <a:ext cx="10515600" cy="4788151"/>
          </a:xfrm>
        </p:spPr>
        <p:txBody>
          <a:bodyPr anchor="ctr">
            <a:noAutofit/>
          </a:bodyPr>
          <a:lstStyle/>
          <a:p>
            <a:pPr marL="0" indent="0" algn="l">
              <a:buNone/>
            </a:pPr>
            <a:r>
              <a:rPr lang="cs-CZ" sz="2400" dirty="0">
                <a:solidFill>
                  <a:srgbClr val="0070C0"/>
                </a:solidFill>
              </a:rPr>
              <a:t>Potřebují mít v dispozici robustní demografickou prognózu</a:t>
            </a:r>
          </a:p>
          <a:p>
            <a:pPr marL="0" indent="0" algn="l">
              <a:buNone/>
            </a:pPr>
            <a:r>
              <a:rPr lang="cs-CZ" sz="2400" dirty="0">
                <a:solidFill>
                  <a:srgbClr val="002060"/>
                </a:solidFill>
              </a:rPr>
              <a:t>Ta ovšem nemá smysl pro naprostou většinu obcí (medián velikosti obcí je 382 obyvatel)</a:t>
            </a:r>
          </a:p>
          <a:p>
            <a:pPr marL="0" indent="0" algn="l">
              <a:buNone/>
            </a:pPr>
            <a:r>
              <a:rPr lang="cs-CZ" sz="2400" dirty="0">
                <a:solidFill>
                  <a:srgbClr val="002060"/>
                </a:solidFill>
              </a:rPr>
              <a:t>Prognóza má smysl pro území cca 15 tisíc obyvatel což odpovídá území menších ORP</a:t>
            </a:r>
          </a:p>
          <a:p>
            <a:pPr marL="0" indent="0" algn="l">
              <a:buNone/>
            </a:pPr>
            <a:r>
              <a:rPr lang="cs-CZ" sz="2400" dirty="0">
                <a:solidFill>
                  <a:srgbClr val="002060"/>
                </a:solidFill>
              </a:rPr>
              <a:t>To je také velikost území, kde má větší smysl plánovat péči o seniory a kde se začínají objevovat jak strategie/plány, tak i svazky obcí, které se sociální péčí v širším slova smyslu a především péčí o osoby se speciálními potřebami (většinou seniory) zabývají</a:t>
            </a:r>
          </a:p>
          <a:p>
            <a:pPr marL="0" indent="0" algn="l">
              <a:buNone/>
            </a:pPr>
            <a:r>
              <a:rPr lang="cs-CZ" sz="2400" dirty="0">
                <a:solidFill>
                  <a:srgbClr val="002060"/>
                </a:solidFill>
              </a:rPr>
              <a:t>Primárně řeší existenci poskytovatelů sociálních služeb a s tím související dostupnost jak poskytovaných služeb tak i bydlení pro tyto osoby</a:t>
            </a:r>
          </a:p>
        </p:txBody>
      </p:sp>
      <p:pic>
        <p:nvPicPr>
          <p:cNvPr id="1028" name="Picture 4" descr="Svaz měst a obcí ČR vstupuje do roku 2020 s novým logem a novým webem |  Moderní obec">
            <a:extLst>
              <a:ext uri="{FF2B5EF4-FFF2-40B4-BE49-F238E27FC236}">
                <a16:creationId xmlns:a16="http://schemas.microsoft.com/office/drawing/2014/main" id="{6ED83B09-0C6B-4355-92A1-00A5FB105C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45406" y="159768"/>
            <a:ext cx="1786839" cy="7853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1017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24E00B-071B-439A-9A50-A1B8FF9AD286}"/>
              </a:ext>
            </a:extLst>
          </p:cNvPr>
          <p:cNvSpPr>
            <a:spLocks noGrp="1"/>
          </p:cNvSpPr>
          <p:nvPr>
            <p:ph type="title"/>
          </p:nvPr>
        </p:nvSpPr>
        <p:spPr>
          <a:xfrm>
            <a:off x="788633" y="245806"/>
            <a:ext cx="8994464" cy="1494504"/>
          </a:xfrm>
        </p:spPr>
        <p:txBody>
          <a:bodyPr>
            <a:normAutofit/>
          </a:bodyPr>
          <a:lstStyle/>
          <a:p>
            <a:r>
              <a:rPr lang="cs-CZ" sz="3600" dirty="0">
                <a:solidFill>
                  <a:schemeClr val="accent1"/>
                </a:solidFill>
                <a:effectLst/>
                <a:latin typeface="Calibri" panose="020F0502020204030204" pitchFamily="34" charset="0"/>
                <a:ea typeface="Calibri" panose="020F0502020204030204" pitchFamily="34" charset="0"/>
              </a:rPr>
              <a:t>Jak může taková prognóza vypadat ? Příklad ze studie města Žďár nad Sázavou (VŠE)</a:t>
            </a:r>
            <a:endParaRPr lang="cs-CZ" sz="3600" dirty="0">
              <a:effectLst/>
              <a:latin typeface="Calibri" panose="020F0502020204030204" pitchFamily="34" charset="0"/>
              <a:ea typeface="Calibri" panose="020F0502020204030204" pitchFamily="34" charset="0"/>
            </a:endParaRPr>
          </a:p>
        </p:txBody>
      </p:sp>
      <p:pic>
        <p:nvPicPr>
          <p:cNvPr id="1028" name="Picture 4" descr="Svaz měst a obcí ČR vstupuje do roku 2020 s novým logem a novým webem |  Moderní obec">
            <a:extLst>
              <a:ext uri="{FF2B5EF4-FFF2-40B4-BE49-F238E27FC236}">
                <a16:creationId xmlns:a16="http://schemas.microsoft.com/office/drawing/2014/main" id="{6ED83B09-0C6B-4355-92A1-00A5FB105C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45406" y="159768"/>
            <a:ext cx="1786839" cy="78536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Zástupný obsah 3">
            <a:extLst>
              <a:ext uri="{FF2B5EF4-FFF2-40B4-BE49-F238E27FC236}">
                <a16:creationId xmlns:a16="http://schemas.microsoft.com/office/drawing/2014/main" id="{B615A775-0198-9EAC-416A-25E88466D650}"/>
              </a:ext>
            </a:extLst>
          </p:cNvPr>
          <p:cNvGraphicFramePr>
            <a:graphicFrameLocks noGrp="1"/>
          </p:cNvGraphicFramePr>
          <p:nvPr>
            <p:ph idx="1"/>
            <p:extLst>
              <p:ext uri="{D42A27DB-BD31-4B8C-83A1-F6EECF244321}">
                <p14:modId xmlns:p14="http://schemas.microsoft.com/office/powerpoint/2010/main" val="2839054787"/>
              </p:ext>
            </p:extLst>
          </p:nvPr>
        </p:nvGraphicFramePr>
        <p:xfrm>
          <a:off x="838200" y="1897626"/>
          <a:ext cx="10515600" cy="48006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38235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59862F5-6B76-4CD2-96F7-07E68331C623}"/>
              </a:ext>
            </a:extLst>
          </p:cNvPr>
          <p:cNvSpPr>
            <a:spLocks noGrp="1"/>
          </p:cNvSpPr>
          <p:nvPr>
            <p:ph type="title"/>
          </p:nvPr>
        </p:nvSpPr>
        <p:spPr/>
        <p:txBody>
          <a:bodyPr>
            <a:noAutofit/>
          </a:bodyPr>
          <a:lstStyle/>
          <a:p>
            <a:r>
              <a:rPr lang="cs-CZ" sz="2800" dirty="0">
                <a:effectLst/>
                <a:latin typeface="Calibri" panose="020F0502020204030204" pitchFamily="34" charset="0"/>
                <a:ea typeface="Calibri" panose="020F0502020204030204" pitchFamily="34" charset="0"/>
                <a:cs typeface="Times New Roman" panose="02020603050405020304" pitchFamily="18" charset="0"/>
              </a:rPr>
              <a:t>Odhad počtu osob ve věkových kategoriích 70+ let, 80+ a 90+, ORP Žďár nad Sázavou, 2023, 2033 a 2043 </a:t>
            </a:r>
            <a:endParaRPr lang="cs-CZ" sz="4800" dirty="0"/>
          </a:p>
        </p:txBody>
      </p:sp>
      <p:graphicFrame>
        <p:nvGraphicFramePr>
          <p:cNvPr id="6" name="Zástupný obsah 5">
            <a:extLst>
              <a:ext uri="{FF2B5EF4-FFF2-40B4-BE49-F238E27FC236}">
                <a16:creationId xmlns:a16="http://schemas.microsoft.com/office/drawing/2014/main" id="{6B4E3F77-71BA-46D8-BDD4-042FE7BED5DE}"/>
              </a:ext>
            </a:extLst>
          </p:cNvPr>
          <p:cNvGraphicFramePr>
            <a:graphicFrameLocks noGrp="1"/>
          </p:cNvGraphicFramePr>
          <p:nvPr>
            <p:ph idx="1"/>
          </p:nvPr>
        </p:nvGraphicFramePr>
        <p:xfrm>
          <a:off x="838200" y="2133600"/>
          <a:ext cx="10486293" cy="3573195"/>
        </p:xfrm>
        <a:graphic>
          <a:graphicData uri="http://schemas.openxmlformats.org/drawingml/2006/table">
            <a:tbl>
              <a:tblPr firstRow="1" firstCol="1" bandRow="1">
                <a:tableStyleId>{5C22544A-7EE6-4342-B048-85BDC9FD1C3A}</a:tableStyleId>
              </a:tblPr>
              <a:tblGrid>
                <a:gridCol w="1141909">
                  <a:extLst>
                    <a:ext uri="{9D8B030D-6E8A-4147-A177-3AD203B41FA5}">
                      <a16:colId xmlns:a16="http://schemas.microsoft.com/office/drawing/2014/main" val="4073638020"/>
                    </a:ext>
                  </a:extLst>
                </a:gridCol>
                <a:gridCol w="1127811">
                  <a:extLst>
                    <a:ext uri="{9D8B030D-6E8A-4147-A177-3AD203B41FA5}">
                      <a16:colId xmlns:a16="http://schemas.microsoft.com/office/drawing/2014/main" val="3175031360"/>
                    </a:ext>
                  </a:extLst>
                </a:gridCol>
                <a:gridCol w="1127811">
                  <a:extLst>
                    <a:ext uri="{9D8B030D-6E8A-4147-A177-3AD203B41FA5}">
                      <a16:colId xmlns:a16="http://schemas.microsoft.com/office/drawing/2014/main" val="2999302054"/>
                    </a:ext>
                  </a:extLst>
                </a:gridCol>
                <a:gridCol w="1593033">
                  <a:extLst>
                    <a:ext uri="{9D8B030D-6E8A-4147-A177-3AD203B41FA5}">
                      <a16:colId xmlns:a16="http://schemas.microsoft.com/office/drawing/2014/main" val="1012992714"/>
                    </a:ext>
                  </a:extLst>
                </a:gridCol>
                <a:gridCol w="1499049">
                  <a:extLst>
                    <a:ext uri="{9D8B030D-6E8A-4147-A177-3AD203B41FA5}">
                      <a16:colId xmlns:a16="http://schemas.microsoft.com/office/drawing/2014/main" val="305626631"/>
                    </a:ext>
                  </a:extLst>
                </a:gridCol>
                <a:gridCol w="894025">
                  <a:extLst>
                    <a:ext uri="{9D8B030D-6E8A-4147-A177-3AD203B41FA5}">
                      <a16:colId xmlns:a16="http://schemas.microsoft.com/office/drawing/2014/main" val="854816535"/>
                    </a:ext>
                  </a:extLst>
                </a:gridCol>
                <a:gridCol w="1603606">
                  <a:extLst>
                    <a:ext uri="{9D8B030D-6E8A-4147-A177-3AD203B41FA5}">
                      <a16:colId xmlns:a16="http://schemas.microsoft.com/office/drawing/2014/main" val="1776766132"/>
                    </a:ext>
                  </a:extLst>
                </a:gridCol>
                <a:gridCol w="1499049">
                  <a:extLst>
                    <a:ext uri="{9D8B030D-6E8A-4147-A177-3AD203B41FA5}">
                      <a16:colId xmlns:a16="http://schemas.microsoft.com/office/drawing/2014/main" val="1913070980"/>
                    </a:ext>
                  </a:extLst>
                </a:gridCol>
              </a:tblGrid>
              <a:tr h="1219200">
                <a:tc>
                  <a:txBody>
                    <a:bodyPr/>
                    <a:lstStyle/>
                    <a:p>
                      <a:pPr algn="ctr"/>
                      <a:r>
                        <a:rPr lang="cs-CZ" sz="2400">
                          <a:effectLst/>
                        </a:rPr>
                        <a:t>Věková skupina</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cs-CZ" sz="2400">
                          <a:effectLst/>
                        </a:rPr>
                        <a:t>Počet 2023</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cs-CZ" sz="2400">
                          <a:effectLst/>
                        </a:rPr>
                        <a:t>Počet 2033</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cs-CZ" sz="2400">
                          <a:effectLst/>
                        </a:rPr>
                        <a:t>Abs. změna 2023-2033</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cs-CZ" sz="2400">
                          <a:effectLst/>
                        </a:rPr>
                        <a:t>Rel. změna 2023-2033</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cs-CZ" sz="2400">
                          <a:effectLst/>
                        </a:rPr>
                        <a:t>Počet 2043</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cs-CZ" sz="2400">
                          <a:effectLst/>
                        </a:rPr>
                        <a:t>Abs. změna 2023-2043</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cs-CZ" sz="2400" dirty="0" err="1">
                          <a:effectLst/>
                        </a:rPr>
                        <a:t>Rel</a:t>
                      </a:r>
                      <a:r>
                        <a:rPr lang="cs-CZ" sz="2400" dirty="0">
                          <a:effectLst/>
                        </a:rPr>
                        <a:t>. změna 2023-2043</a:t>
                      </a:r>
                      <a:endParaRPr lang="cs-CZ"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43832914"/>
                  </a:ext>
                </a:extLst>
              </a:tr>
              <a:tr h="784665">
                <a:tc>
                  <a:txBody>
                    <a:bodyPr/>
                    <a:lstStyle/>
                    <a:p>
                      <a:pPr algn="ctr"/>
                      <a:r>
                        <a:rPr lang="cs-CZ" sz="2400" dirty="0">
                          <a:effectLst/>
                        </a:rPr>
                        <a:t>70+</a:t>
                      </a:r>
                      <a:endParaRPr lang="cs-CZ"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r>
                        <a:rPr lang="cs-CZ" sz="2400" dirty="0">
                          <a:effectLst/>
                        </a:rPr>
                        <a:t>6 666</a:t>
                      </a:r>
                      <a:endParaRPr lang="cs-CZ"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r>
                        <a:rPr lang="cs-CZ" sz="2400">
                          <a:effectLst/>
                        </a:rPr>
                        <a:t>7 798</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r>
                        <a:rPr lang="cs-CZ" sz="2400" dirty="0">
                          <a:effectLst/>
                        </a:rPr>
                        <a:t>+1 132</a:t>
                      </a:r>
                      <a:endParaRPr lang="cs-CZ"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r>
                        <a:rPr lang="cs-CZ" sz="2400">
                          <a:effectLst/>
                        </a:rPr>
                        <a:t>+17 %</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r>
                        <a:rPr lang="cs-CZ" sz="2400">
                          <a:effectLst/>
                        </a:rPr>
                        <a:t>8 189</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r>
                        <a:rPr lang="cs-CZ" sz="2400">
                          <a:effectLst/>
                        </a:rPr>
                        <a:t>+1 523</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r>
                        <a:rPr lang="cs-CZ" sz="2400">
                          <a:effectLst/>
                        </a:rPr>
                        <a:t>+23 %</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1936469"/>
                  </a:ext>
                </a:extLst>
              </a:tr>
              <a:tr h="784665">
                <a:tc>
                  <a:txBody>
                    <a:bodyPr/>
                    <a:lstStyle/>
                    <a:p>
                      <a:pPr algn="ctr"/>
                      <a:r>
                        <a:rPr lang="cs-CZ" sz="2400">
                          <a:effectLst/>
                        </a:rPr>
                        <a:t>80+</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r>
                        <a:rPr lang="cs-CZ" sz="2400">
                          <a:effectLst/>
                        </a:rPr>
                        <a:t>2 219</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r>
                        <a:rPr lang="cs-CZ" sz="2400">
                          <a:effectLst/>
                        </a:rPr>
                        <a:t>3 305</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r>
                        <a:rPr lang="cs-CZ" sz="2400">
                          <a:effectLst/>
                        </a:rPr>
                        <a:t>+1 086</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r>
                        <a:rPr lang="cs-CZ" sz="2400">
                          <a:effectLst/>
                        </a:rPr>
                        <a:t>+49 %</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r>
                        <a:rPr lang="cs-CZ" sz="2400" dirty="0">
                          <a:effectLst/>
                        </a:rPr>
                        <a:t>3 486</a:t>
                      </a:r>
                      <a:endParaRPr lang="cs-CZ"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r>
                        <a:rPr lang="cs-CZ" sz="2400" dirty="0">
                          <a:effectLst/>
                        </a:rPr>
                        <a:t>+1 267</a:t>
                      </a:r>
                      <a:endParaRPr lang="cs-CZ"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r>
                        <a:rPr lang="cs-CZ" sz="2400">
                          <a:effectLst/>
                        </a:rPr>
                        <a:t>+57 %</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11159500"/>
                  </a:ext>
                </a:extLst>
              </a:tr>
              <a:tr h="784665">
                <a:tc>
                  <a:txBody>
                    <a:bodyPr/>
                    <a:lstStyle/>
                    <a:p>
                      <a:pPr algn="ctr"/>
                      <a:r>
                        <a:rPr lang="cs-CZ" sz="2400">
                          <a:effectLst/>
                        </a:rPr>
                        <a:t>90+</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r>
                        <a:rPr lang="cs-CZ" sz="2400">
                          <a:effectLst/>
                        </a:rPr>
                        <a:t>293</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r>
                        <a:rPr lang="cs-CZ" sz="2400">
                          <a:effectLst/>
                        </a:rPr>
                        <a:t>484</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r>
                        <a:rPr lang="cs-CZ" sz="2400">
                          <a:effectLst/>
                        </a:rPr>
                        <a:t>+191</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r>
                        <a:rPr lang="cs-CZ" sz="2400">
                          <a:effectLst/>
                        </a:rPr>
                        <a:t>+65 %</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r>
                        <a:rPr lang="cs-CZ" sz="2400">
                          <a:effectLst/>
                        </a:rPr>
                        <a:t>676</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r>
                        <a:rPr lang="cs-CZ" sz="2400">
                          <a:effectLst/>
                        </a:rPr>
                        <a:t>+383</a:t>
                      </a:r>
                      <a:endParaRPr lang="cs-CZ"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r>
                        <a:rPr lang="cs-CZ" sz="2400" dirty="0">
                          <a:effectLst/>
                        </a:rPr>
                        <a:t>+131 %</a:t>
                      </a:r>
                      <a:endParaRPr lang="cs-CZ"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88667071"/>
                  </a:ext>
                </a:extLst>
              </a:tr>
            </a:tbl>
          </a:graphicData>
        </a:graphic>
      </p:graphicFrame>
      <p:sp>
        <p:nvSpPr>
          <p:cNvPr id="7" name="TextovéPole 6">
            <a:extLst>
              <a:ext uri="{FF2B5EF4-FFF2-40B4-BE49-F238E27FC236}">
                <a16:creationId xmlns:a16="http://schemas.microsoft.com/office/drawing/2014/main" id="{93BBF53C-E4C3-400E-B756-C9A7448E43D5}"/>
              </a:ext>
            </a:extLst>
          </p:cNvPr>
          <p:cNvSpPr txBox="1"/>
          <p:nvPr/>
        </p:nvSpPr>
        <p:spPr>
          <a:xfrm>
            <a:off x="766762" y="6050427"/>
            <a:ext cx="10515600" cy="1064650"/>
          </a:xfrm>
          <a:prstGeom prst="rect">
            <a:avLst/>
          </a:prstGeom>
          <a:noFill/>
        </p:spPr>
        <p:txBody>
          <a:bodyPr wrap="square" rtlCol="0">
            <a:spAutoFit/>
          </a:bodyPr>
          <a:lstStyle/>
          <a:p>
            <a:pPr algn="ctr">
              <a:lnSpc>
                <a:spcPct val="107000"/>
              </a:lnSpc>
              <a:spcAft>
                <a:spcPts val="800"/>
              </a:spcAft>
            </a:pPr>
            <a:r>
              <a:rPr lang="cs-CZ" dirty="0"/>
              <a:t>Výsledky studie „</a:t>
            </a:r>
            <a:r>
              <a:rPr lang="cs-CZ" sz="1800" b="1" cap="all" dirty="0" err="1">
                <a:effectLst/>
                <a:latin typeface="Times New Roman" panose="02020603050405020304" pitchFamily="18" charset="0"/>
                <a:ea typeface="Calibri" panose="020F0502020204030204" pitchFamily="34" charset="0"/>
                <a:cs typeface="Times New Roman" panose="02020603050405020304" pitchFamily="18" charset="0"/>
              </a:rPr>
              <a:t>POpTÁVKA</a:t>
            </a:r>
            <a:r>
              <a:rPr lang="cs-CZ" sz="1800" b="1" cap="all" dirty="0">
                <a:effectLst/>
                <a:latin typeface="Times New Roman" panose="02020603050405020304" pitchFamily="18" charset="0"/>
                <a:ea typeface="Calibri" panose="020F0502020204030204" pitchFamily="34" charset="0"/>
                <a:cs typeface="Times New Roman" panose="02020603050405020304" pitchFamily="18" charset="0"/>
              </a:rPr>
              <a:t> PO </a:t>
            </a:r>
            <a:r>
              <a:rPr lang="cs-CZ" sz="1800" b="1" cap="all" dirty="0" err="1">
                <a:effectLst/>
                <a:latin typeface="Times New Roman" panose="02020603050405020304" pitchFamily="18" charset="0"/>
                <a:ea typeface="Calibri" panose="020F0502020204030204" pitchFamily="34" charset="0"/>
                <a:cs typeface="Times New Roman" panose="02020603050405020304" pitchFamily="18" charset="0"/>
              </a:rPr>
              <a:t>SOCiálních</a:t>
            </a:r>
            <a:r>
              <a:rPr lang="cs-CZ" sz="1800" b="1" cap="all" dirty="0">
                <a:effectLst/>
                <a:latin typeface="Times New Roman" panose="02020603050405020304" pitchFamily="18" charset="0"/>
                <a:ea typeface="Calibri" panose="020F0502020204030204" pitchFamily="34" charset="0"/>
                <a:cs typeface="Times New Roman" panose="02020603050405020304" pitchFamily="18" charset="0"/>
              </a:rPr>
              <a:t> službách </a:t>
            </a:r>
            <a:r>
              <a:rPr lang="cs-CZ" sz="1800" b="1" cap="all" dirty="0">
                <a:effectLst/>
                <a:latin typeface="Times New Roman" panose="02020603050405020304" pitchFamily="18" charset="0"/>
                <a:ea typeface="Calibri" panose="020F0502020204030204" pitchFamily="34" charset="0"/>
              </a:rPr>
              <a:t>(nejen) v území SO </a:t>
            </a:r>
            <a:r>
              <a:rPr lang="cs-CZ" sz="1800" b="1" cap="all" dirty="0" err="1">
                <a:effectLst/>
                <a:latin typeface="Times New Roman" panose="02020603050405020304" pitchFamily="18" charset="0"/>
                <a:ea typeface="Calibri" panose="020F0502020204030204" pitchFamily="34" charset="0"/>
              </a:rPr>
              <a:t>orp</a:t>
            </a:r>
            <a:r>
              <a:rPr lang="cs-CZ" sz="1800" b="1" cap="all" dirty="0">
                <a:effectLst/>
                <a:latin typeface="Times New Roman" panose="02020603050405020304" pitchFamily="18" charset="0"/>
                <a:ea typeface="Calibri" panose="020F0502020204030204" pitchFamily="34" charset="0"/>
              </a:rPr>
              <a:t> </a:t>
            </a:r>
            <a:r>
              <a:rPr lang="cs-CZ" sz="1800" b="1" cap="all" dirty="0" err="1">
                <a:effectLst/>
                <a:latin typeface="Times New Roman" panose="02020603050405020304" pitchFamily="18" charset="0"/>
                <a:ea typeface="Calibri" panose="020F0502020204030204" pitchFamily="34" charset="0"/>
              </a:rPr>
              <a:t>ŽĎár</a:t>
            </a:r>
            <a:r>
              <a:rPr lang="cs-CZ" sz="1800" b="1" cap="all" dirty="0">
                <a:effectLst/>
                <a:latin typeface="Times New Roman" panose="02020603050405020304" pitchFamily="18" charset="0"/>
                <a:ea typeface="Calibri" panose="020F0502020204030204" pitchFamily="34" charset="0"/>
              </a:rPr>
              <a:t> nad </a:t>
            </a:r>
            <a:r>
              <a:rPr lang="cs-CZ" sz="1800" b="1" cap="all" dirty="0" err="1">
                <a:effectLst/>
                <a:latin typeface="Times New Roman" panose="02020603050405020304" pitchFamily="18" charset="0"/>
                <a:ea typeface="Calibri" panose="020F0502020204030204" pitchFamily="34" charset="0"/>
              </a:rPr>
              <a:t>sázavou</a:t>
            </a:r>
            <a:r>
              <a:rPr lang="cs-CZ" sz="1800" b="1" cap="all" dirty="0">
                <a:effectLst/>
                <a:latin typeface="Times New Roman" panose="02020603050405020304" pitchFamily="18" charset="0"/>
                <a:ea typeface="Calibri" panose="020F0502020204030204" pitchFamily="34" charset="0"/>
              </a:rPr>
              <a:t> </a:t>
            </a:r>
            <a:r>
              <a:rPr lang="cs-CZ" b="1" dirty="0"/>
              <a:t>“ (2024)</a:t>
            </a:r>
            <a:r>
              <a:rPr lang="cs-CZ" dirty="0"/>
              <a:t>. </a:t>
            </a:r>
            <a:endParaRPr lang="cs-CZ" b="1" dirty="0"/>
          </a:p>
          <a:p>
            <a:endParaRPr lang="cs-CZ" dirty="0"/>
          </a:p>
        </p:txBody>
      </p:sp>
    </p:spTree>
    <p:extLst>
      <p:ext uri="{BB962C8B-B14F-4D97-AF65-F5344CB8AC3E}">
        <p14:creationId xmlns:p14="http://schemas.microsoft.com/office/powerpoint/2010/main" val="24758474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24E00B-071B-439A-9A50-A1B8FF9AD286}"/>
              </a:ext>
            </a:extLst>
          </p:cNvPr>
          <p:cNvSpPr>
            <a:spLocks noGrp="1"/>
          </p:cNvSpPr>
          <p:nvPr>
            <p:ph type="title"/>
          </p:nvPr>
        </p:nvSpPr>
        <p:spPr>
          <a:xfrm>
            <a:off x="838200" y="365125"/>
            <a:ext cx="8305800" cy="1325563"/>
          </a:xfrm>
        </p:spPr>
        <p:txBody>
          <a:bodyPr>
            <a:normAutofit/>
          </a:bodyPr>
          <a:lstStyle/>
          <a:p>
            <a:r>
              <a:rPr lang="cs-CZ" sz="3600" dirty="0">
                <a:solidFill>
                  <a:schemeClr val="accent1"/>
                </a:solidFill>
                <a:latin typeface="Calibri" panose="020F0502020204030204" pitchFamily="34" charset="0"/>
                <a:ea typeface="Calibri" panose="020F0502020204030204" pitchFamily="34" charset="0"/>
              </a:rPr>
              <a:t>Měly by mít také data, jak se bude vyvíjet potřeba bydlení stárnoucích osob</a:t>
            </a:r>
            <a:endParaRPr lang="cs-CZ" sz="3600" dirty="0">
              <a:effectLst/>
              <a:latin typeface="Calibri" panose="020F0502020204030204" pitchFamily="34" charset="0"/>
              <a:ea typeface="Calibri" panose="020F0502020204030204" pitchFamily="34" charset="0"/>
            </a:endParaRPr>
          </a:p>
        </p:txBody>
      </p:sp>
      <p:sp>
        <p:nvSpPr>
          <p:cNvPr id="3" name="Podnadpis 2">
            <a:extLst>
              <a:ext uri="{FF2B5EF4-FFF2-40B4-BE49-F238E27FC236}">
                <a16:creationId xmlns:a16="http://schemas.microsoft.com/office/drawing/2014/main" id="{22A444DD-12C4-44A5-9080-6F71812689D3}"/>
              </a:ext>
            </a:extLst>
          </p:cNvPr>
          <p:cNvSpPr>
            <a:spLocks noGrp="1"/>
          </p:cNvSpPr>
          <p:nvPr>
            <p:ph sz="half" idx="1"/>
          </p:nvPr>
        </p:nvSpPr>
        <p:spPr>
          <a:xfrm>
            <a:off x="838199" y="1825625"/>
            <a:ext cx="10515601" cy="4351338"/>
          </a:xfrm>
        </p:spPr>
        <p:txBody>
          <a:bodyPr anchor="ctr">
            <a:noAutofit/>
          </a:bodyPr>
          <a:lstStyle/>
          <a:p>
            <a:pPr algn="l"/>
            <a:r>
              <a:rPr lang="cs-CZ" dirty="0">
                <a:solidFill>
                  <a:srgbClr val="0070C0"/>
                </a:solidFill>
              </a:rPr>
              <a:t>Obce nemají data ani o současném bydlení s hlediska např. dostupnosti pro osoby se sníženou mobilitou tím méně mají prognózy, kolik a jaké bydlení bude potřeba v souvislosti se stárnutím populace</a:t>
            </a:r>
          </a:p>
          <a:p>
            <a:pPr algn="l"/>
            <a:r>
              <a:rPr lang="cs-CZ" dirty="0">
                <a:solidFill>
                  <a:srgbClr val="0070C0"/>
                </a:solidFill>
              </a:rPr>
              <a:t>Už jen projektování, povolování, veřejné zadávání a následná realizace zabere v podmínkách ČR minimálně 4-10 let</a:t>
            </a:r>
          </a:p>
          <a:p>
            <a:pPr algn="l"/>
            <a:r>
              <a:rPr lang="cs-CZ" dirty="0">
                <a:solidFill>
                  <a:srgbClr val="0070C0"/>
                </a:solidFill>
              </a:rPr>
              <a:t>A proto</a:t>
            </a:r>
          </a:p>
          <a:p>
            <a:pPr algn="l"/>
            <a:r>
              <a:rPr lang="cs-CZ" sz="4000" dirty="0">
                <a:solidFill>
                  <a:srgbClr val="FF0000"/>
                </a:solidFill>
              </a:rPr>
              <a:t>Včera bylo pozdě </a:t>
            </a:r>
          </a:p>
        </p:txBody>
      </p:sp>
      <p:sp>
        <p:nvSpPr>
          <p:cNvPr id="4" name="Zástupný obsah 3">
            <a:extLst>
              <a:ext uri="{FF2B5EF4-FFF2-40B4-BE49-F238E27FC236}">
                <a16:creationId xmlns:a16="http://schemas.microsoft.com/office/drawing/2014/main" id="{BF8AA2A1-9224-4A92-B8E4-24B941938DE3}"/>
              </a:ext>
            </a:extLst>
          </p:cNvPr>
          <p:cNvSpPr>
            <a:spLocks noGrp="1"/>
          </p:cNvSpPr>
          <p:nvPr>
            <p:ph sz="half" idx="2"/>
          </p:nvPr>
        </p:nvSpPr>
        <p:spPr>
          <a:xfrm flipH="1">
            <a:off x="11353799" y="2275840"/>
            <a:ext cx="45719" cy="3901123"/>
          </a:xfrm>
        </p:spPr>
        <p:txBody>
          <a:bodyPr>
            <a:normAutofit/>
          </a:bodyPr>
          <a:lstStyle/>
          <a:p>
            <a:pPr algn="l">
              <a:buFont typeface="Arial" panose="020B0604020202020204" pitchFamily="34" charset="0"/>
              <a:buChar char="•"/>
            </a:pPr>
            <a:endParaRPr lang="cs-CZ" b="0" i="0" dirty="0">
              <a:solidFill>
                <a:srgbClr val="202122"/>
              </a:solidFill>
              <a:effectLst/>
              <a:latin typeface="Arial" panose="020B0604020202020204" pitchFamily="34" charset="0"/>
            </a:endParaRPr>
          </a:p>
          <a:p>
            <a:endParaRPr lang="cs-CZ" dirty="0"/>
          </a:p>
        </p:txBody>
      </p:sp>
      <p:pic>
        <p:nvPicPr>
          <p:cNvPr id="1028" name="Picture 4" descr="Svaz měst a obcí ČR vstupuje do roku 2020 s novým logem a novým webem |  Moderní obec">
            <a:extLst>
              <a:ext uri="{FF2B5EF4-FFF2-40B4-BE49-F238E27FC236}">
                <a16:creationId xmlns:a16="http://schemas.microsoft.com/office/drawing/2014/main" id="{6ED83B09-0C6B-4355-92A1-00A5FB105C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45406" y="159768"/>
            <a:ext cx="1786839" cy="7853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3689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AFF34B-D43E-8B4E-8490-770BEE8D390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F7F522A-2E7F-B54C-06A1-DEAB008C6761}"/>
              </a:ext>
            </a:extLst>
          </p:cNvPr>
          <p:cNvSpPr>
            <a:spLocks noGrp="1"/>
          </p:cNvSpPr>
          <p:nvPr>
            <p:ph type="title"/>
          </p:nvPr>
        </p:nvSpPr>
        <p:spPr>
          <a:xfrm>
            <a:off x="838200" y="365125"/>
            <a:ext cx="8305800" cy="1325563"/>
          </a:xfrm>
        </p:spPr>
        <p:txBody>
          <a:bodyPr>
            <a:normAutofit/>
          </a:bodyPr>
          <a:lstStyle/>
          <a:p>
            <a:r>
              <a:rPr lang="cs-CZ" sz="3600" dirty="0">
                <a:solidFill>
                  <a:schemeClr val="accent1"/>
                </a:solidFill>
                <a:latin typeface="Calibri" panose="020F0502020204030204" pitchFamily="34" charset="0"/>
                <a:ea typeface="Calibri" panose="020F0502020204030204" pitchFamily="34" charset="0"/>
              </a:rPr>
              <a:t>Obce nutně potřebují podobné nástroje jako pro potřeby plánování sítě škol</a:t>
            </a:r>
            <a:endParaRPr lang="cs-CZ" sz="3600" dirty="0">
              <a:effectLst/>
              <a:latin typeface="Calibri" panose="020F0502020204030204" pitchFamily="34" charset="0"/>
              <a:ea typeface="Calibri" panose="020F0502020204030204" pitchFamily="34" charset="0"/>
            </a:endParaRPr>
          </a:p>
        </p:txBody>
      </p:sp>
      <p:sp>
        <p:nvSpPr>
          <p:cNvPr id="3" name="Podnadpis 2">
            <a:extLst>
              <a:ext uri="{FF2B5EF4-FFF2-40B4-BE49-F238E27FC236}">
                <a16:creationId xmlns:a16="http://schemas.microsoft.com/office/drawing/2014/main" id="{A2B64172-D6F4-EE56-916B-2046CF39500B}"/>
              </a:ext>
            </a:extLst>
          </p:cNvPr>
          <p:cNvSpPr>
            <a:spLocks noGrp="1"/>
          </p:cNvSpPr>
          <p:nvPr>
            <p:ph sz="half" idx="1"/>
          </p:nvPr>
        </p:nvSpPr>
        <p:spPr>
          <a:xfrm>
            <a:off x="838199" y="1825625"/>
            <a:ext cx="10515601" cy="4351338"/>
          </a:xfrm>
        </p:spPr>
        <p:txBody>
          <a:bodyPr anchor="ctr">
            <a:noAutofit/>
          </a:bodyPr>
          <a:lstStyle/>
          <a:p>
            <a:pPr algn="l"/>
            <a:r>
              <a:rPr lang="cs-CZ" dirty="0">
                <a:solidFill>
                  <a:srgbClr val="0070C0"/>
                </a:solidFill>
              </a:rPr>
              <a:t>Zatímco v území ORP se převážně z evropských peněz již po několikáté mapuje potřeba sítě MŠ a ZŠ , a přitom je potřeba řešit nedostatek kapacity otázkou pro 20- 30 % území ČR</a:t>
            </a:r>
          </a:p>
          <a:p>
            <a:pPr algn="l"/>
            <a:r>
              <a:rPr lang="cs-CZ" dirty="0">
                <a:solidFill>
                  <a:srgbClr val="0070C0"/>
                </a:solidFill>
              </a:rPr>
              <a:t>Otázkou potřeby sítě zdravotně - sociálních služeb a bydlení dostupného mj.  pro osoby se zhoršenou pohyblivostí  a zejména dlouhodobým vývojem potřeb, zabývá v ČR málokdo (pokud vůbec někdo) a přitom víme, že kapacita služeb včetně bydlení bude nedostatečná na 100% území ČR</a:t>
            </a:r>
          </a:p>
          <a:p>
            <a:pPr algn="l"/>
            <a:r>
              <a:rPr lang="cs-CZ" dirty="0">
                <a:solidFill>
                  <a:srgbClr val="0070C0"/>
                </a:solidFill>
              </a:rPr>
              <a:t>A už vůbec nikdo se nezabývá personální kapacitou péče v období za 10 až 20 let .</a:t>
            </a:r>
          </a:p>
        </p:txBody>
      </p:sp>
      <p:sp>
        <p:nvSpPr>
          <p:cNvPr id="4" name="Zástupný obsah 3">
            <a:extLst>
              <a:ext uri="{FF2B5EF4-FFF2-40B4-BE49-F238E27FC236}">
                <a16:creationId xmlns:a16="http://schemas.microsoft.com/office/drawing/2014/main" id="{C1FA329B-FAAF-F657-F387-9255160D1045}"/>
              </a:ext>
            </a:extLst>
          </p:cNvPr>
          <p:cNvSpPr>
            <a:spLocks noGrp="1"/>
          </p:cNvSpPr>
          <p:nvPr>
            <p:ph sz="half" idx="2"/>
          </p:nvPr>
        </p:nvSpPr>
        <p:spPr>
          <a:xfrm flipH="1">
            <a:off x="11353799" y="1411550"/>
            <a:ext cx="45719" cy="4765413"/>
          </a:xfrm>
        </p:spPr>
        <p:txBody>
          <a:bodyPr>
            <a:normAutofit/>
          </a:bodyPr>
          <a:lstStyle/>
          <a:p>
            <a:pPr algn="l">
              <a:buFont typeface="Arial" panose="020B0604020202020204" pitchFamily="34" charset="0"/>
              <a:buChar char="•"/>
            </a:pPr>
            <a:endParaRPr lang="cs-CZ" b="0" i="0" dirty="0">
              <a:solidFill>
                <a:srgbClr val="202122"/>
              </a:solidFill>
              <a:effectLst/>
              <a:latin typeface="Arial" panose="020B0604020202020204" pitchFamily="34" charset="0"/>
            </a:endParaRPr>
          </a:p>
          <a:p>
            <a:endParaRPr lang="cs-CZ" dirty="0"/>
          </a:p>
        </p:txBody>
      </p:sp>
      <p:pic>
        <p:nvPicPr>
          <p:cNvPr id="1028" name="Picture 4" descr="Svaz měst a obcí ČR vstupuje do roku 2020 s novým logem a novým webem |  Moderní obec">
            <a:extLst>
              <a:ext uri="{FF2B5EF4-FFF2-40B4-BE49-F238E27FC236}">
                <a16:creationId xmlns:a16="http://schemas.microsoft.com/office/drawing/2014/main" id="{22F67FD3-5F1D-9E71-B46C-176E429D9C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45406" y="159768"/>
            <a:ext cx="1786839" cy="7853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2710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6C67CA-8571-65D0-9AFD-34587F8A3373}"/>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862940F-FDFD-E5D2-5DED-3E81CC19C1D4}"/>
              </a:ext>
            </a:extLst>
          </p:cNvPr>
          <p:cNvSpPr>
            <a:spLocks noGrp="1"/>
          </p:cNvSpPr>
          <p:nvPr>
            <p:ph type="title"/>
          </p:nvPr>
        </p:nvSpPr>
        <p:spPr>
          <a:xfrm>
            <a:off x="838200" y="365125"/>
            <a:ext cx="8305800" cy="1325563"/>
          </a:xfrm>
        </p:spPr>
        <p:txBody>
          <a:bodyPr>
            <a:noAutofit/>
          </a:bodyPr>
          <a:lstStyle/>
          <a:p>
            <a:r>
              <a:rPr lang="cs-CZ" sz="3600" dirty="0">
                <a:solidFill>
                  <a:schemeClr val="accent1"/>
                </a:solidFill>
                <a:latin typeface="Calibri" panose="020F0502020204030204" pitchFamily="34" charset="0"/>
                <a:ea typeface="Calibri" panose="020F0502020204030204" pitchFamily="34" charset="0"/>
              </a:rPr>
              <a:t>Obce potřebují dlouhodobé prognózy vývoje potřeb na sociálně zdravotním pomezí</a:t>
            </a:r>
            <a:endParaRPr lang="cs-CZ" sz="3600" dirty="0">
              <a:effectLst/>
              <a:latin typeface="Calibri" panose="020F0502020204030204" pitchFamily="34" charset="0"/>
              <a:ea typeface="Calibri" panose="020F0502020204030204" pitchFamily="34" charset="0"/>
            </a:endParaRPr>
          </a:p>
        </p:txBody>
      </p:sp>
      <p:sp>
        <p:nvSpPr>
          <p:cNvPr id="3" name="Podnadpis 2">
            <a:extLst>
              <a:ext uri="{FF2B5EF4-FFF2-40B4-BE49-F238E27FC236}">
                <a16:creationId xmlns:a16="http://schemas.microsoft.com/office/drawing/2014/main" id="{1248DBF6-3DE8-E391-0921-1722115A847F}"/>
              </a:ext>
            </a:extLst>
          </p:cNvPr>
          <p:cNvSpPr>
            <a:spLocks noGrp="1"/>
          </p:cNvSpPr>
          <p:nvPr>
            <p:ph sz="half" idx="1"/>
          </p:nvPr>
        </p:nvSpPr>
        <p:spPr>
          <a:xfrm>
            <a:off x="838199" y="1825625"/>
            <a:ext cx="10515601" cy="4351338"/>
          </a:xfrm>
        </p:spPr>
        <p:txBody>
          <a:bodyPr anchor="ctr">
            <a:noAutofit/>
          </a:bodyPr>
          <a:lstStyle/>
          <a:p>
            <a:pPr algn="l"/>
            <a:r>
              <a:rPr lang="cs-CZ" dirty="0">
                <a:solidFill>
                  <a:srgbClr val="0070C0"/>
                </a:solidFill>
              </a:rPr>
              <a:t>Potřebují také flexibilnější územní plánování ( změna ÚP je na několik let a při potřebě řešit např. dostupné bydlení pro seniory může být i velmi finančně náročná)</a:t>
            </a:r>
          </a:p>
          <a:p>
            <a:pPr algn="l"/>
            <a:r>
              <a:rPr lang="cs-CZ" dirty="0">
                <a:solidFill>
                  <a:srgbClr val="0070C0"/>
                </a:solidFill>
              </a:rPr>
              <a:t>Nutně potřebují typové stavby pro soustředěnou sociálně zdravotní péči a to jak pro menší obce tak pro velká města</a:t>
            </a:r>
          </a:p>
          <a:p>
            <a:pPr algn="l"/>
            <a:r>
              <a:rPr lang="cs-CZ" dirty="0">
                <a:solidFill>
                  <a:srgbClr val="0070C0"/>
                </a:solidFill>
              </a:rPr>
              <a:t>Dlouhodobý program na podporu výstavby/přestavby veřejné infrastruktury s ohledem na stárnutí populace</a:t>
            </a:r>
          </a:p>
          <a:p>
            <a:pPr algn="l"/>
            <a:r>
              <a:rPr lang="cs-CZ" dirty="0">
                <a:solidFill>
                  <a:srgbClr val="0070C0"/>
                </a:solidFill>
              </a:rPr>
              <a:t>Dlouhodobý program pro získávání zaměstnanců poskytujících zdravotně sociální péči</a:t>
            </a:r>
          </a:p>
        </p:txBody>
      </p:sp>
      <p:sp>
        <p:nvSpPr>
          <p:cNvPr id="4" name="Zástupný obsah 3">
            <a:extLst>
              <a:ext uri="{FF2B5EF4-FFF2-40B4-BE49-F238E27FC236}">
                <a16:creationId xmlns:a16="http://schemas.microsoft.com/office/drawing/2014/main" id="{B8CA62A3-057D-5F60-678B-DC3DBE8645E4}"/>
              </a:ext>
            </a:extLst>
          </p:cNvPr>
          <p:cNvSpPr>
            <a:spLocks noGrp="1"/>
          </p:cNvSpPr>
          <p:nvPr>
            <p:ph sz="half" idx="2"/>
          </p:nvPr>
        </p:nvSpPr>
        <p:spPr>
          <a:xfrm flipH="1">
            <a:off x="11353799" y="1411550"/>
            <a:ext cx="45719" cy="4765413"/>
          </a:xfrm>
        </p:spPr>
        <p:txBody>
          <a:bodyPr>
            <a:normAutofit/>
          </a:bodyPr>
          <a:lstStyle/>
          <a:p>
            <a:pPr algn="l">
              <a:buFont typeface="Arial" panose="020B0604020202020204" pitchFamily="34" charset="0"/>
              <a:buChar char="•"/>
            </a:pPr>
            <a:endParaRPr lang="cs-CZ" b="0" i="0" dirty="0">
              <a:solidFill>
                <a:srgbClr val="202122"/>
              </a:solidFill>
              <a:effectLst/>
              <a:latin typeface="Arial" panose="020B0604020202020204" pitchFamily="34" charset="0"/>
            </a:endParaRPr>
          </a:p>
          <a:p>
            <a:endParaRPr lang="cs-CZ" dirty="0"/>
          </a:p>
        </p:txBody>
      </p:sp>
      <p:pic>
        <p:nvPicPr>
          <p:cNvPr id="1028" name="Picture 4" descr="Svaz měst a obcí ČR vstupuje do roku 2020 s novým logem a novým webem |  Moderní obec">
            <a:extLst>
              <a:ext uri="{FF2B5EF4-FFF2-40B4-BE49-F238E27FC236}">
                <a16:creationId xmlns:a16="http://schemas.microsoft.com/office/drawing/2014/main" id="{B2EA9B1F-E245-E1C5-0D43-D6DE91C1F5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45406" y="159768"/>
            <a:ext cx="1786839" cy="7853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513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1D550C-BC0E-553E-2CA0-5EFAB9ADBDB9}"/>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4952096A-0378-D866-DF52-05EDB5866F2D}"/>
              </a:ext>
            </a:extLst>
          </p:cNvPr>
          <p:cNvSpPr>
            <a:spLocks noGrp="1"/>
          </p:cNvSpPr>
          <p:nvPr>
            <p:ph type="title"/>
          </p:nvPr>
        </p:nvSpPr>
        <p:spPr>
          <a:xfrm>
            <a:off x="838200" y="365126"/>
            <a:ext cx="8305800" cy="785366"/>
          </a:xfrm>
        </p:spPr>
        <p:txBody>
          <a:bodyPr>
            <a:normAutofit/>
          </a:bodyPr>
          <a:lstStyle/>
          <a:p>
            <a:r>
              <a:rPr lang="cs-CZ" sz="3600" dirty="0">
                <a:solidFill>
                  <a:schemeClr val="accent1"/>
                </a:solidFill>
                <a:latin typeface="Calibri" panose="020F0502020204030204" pitchFamily="34" charset="0"/>
                <a:ea typeface="Calibri" panose="020F0502020204030204" pitchFamily="34" charset="0"/>
              </a:rPr>
              <a:t>Příklady dobré praxe v ČR existují</a:t>
            </a:r>
            <a:endParaRPr lang="cs-CZ" sz="3600" dirty="0">
              <a:effectLst/>
              <a:latin typeface="Calibri" panose="020F0502020204030204" pitchFamily="34" charset="0"/>
              <a:ea typeface="Calibri" panose="020F0502020204030204" pitchFamily="34" charset="0"/>
            </a:endParaRPr>
          </a:p>
        </p:txBody>
      </p:sp>
      <p:sp>
        <p:nvSpPr>
          <p:cNvPr id="3" name="Podnadpis 2">
            <a:extLst>
              <a:ext uri="{FF2B5EF4-FFF2-40B4-BE49-F238E27FC236}">
                <a16:creationId xmlns:a16="http://schemas.microsoft.com/office/drawing/2014/main" id="{719020AD-9B26-0887-409A-EBB29A7EFF2F}"/>
              </a:ext>
            </a:extLst>
          </p:cNvPr>
          <p:cNvSpPr>
            <a:spLocks noGrp="1"/>
          </p:cNvSpPr>
          <p:nvPr>
            <p:ph sz="half" idx="1"/>
          </p:nvPr>
        </p:nvSpPr>
        <p:spPr>
          <a:xfrm>
            <a:off x="838199" y="1066800"/>
            <a:ext cx="10515601" cy="5110163"/>
          </a:xfrm>
        </p:spPr>
        <p:txBody>
          <a:bodyPr anchor="ctr">
            <a:noAutofit/>
          </a:bodyPr>
          <a:lstStyle/>
          <a:p>
            <a:pPr algn="l"/>
            <a:r>
              <a:rPr lang="cs-CZ" dirty="0">
                <a:solidFill>
                  <a:srgbClr val="0070C0"/>
                </a:solidFill>
                <a:hlinkClick r:id="rId2">
                  <a:extLst>
                    <a:ext uri="{A12FA001-AC4F-418D-AE19-62706E023703}">
                      <ahyp:hlinkClr xmlns:ahyp="http://schemas.microsoft.com/office/drawing/2018/hyperlinkcolor" val="tx"/>
                    </a:ext>
                  </a:extLst>
                </a:hlinkClick>
              </a:rPr>
              <a:t>AZASS</a:t>
            </a:r>
            <a:endParaRPr lang="cs-CZ" dirty="0">
              <a:solidFill>
                <a:srgbClr val="0070C0"/>
              </a:solidFill>
            </a:endParaRPr>
          </a:p>
          <a:p>
            <a:pPr algn="l"/>
            <a:r>
              <a:rPr lang="cs-CZ" dirty="0">
                <a:solidFill>
                  <a:srgbClr val="0070C0"/>
                </a:solidFill>
                <a:hlinkClick r:id="rId3">
                  <a:extLst>
                    <a:ext uri="{A12FA001-AC4F-418D-AE19-62706E023703}">
                      <ahyp:hlinkClr xmlns:ahyp="http://schemas.microsoft.com/office/drawing/2018/hyperlinkcolor" val="tx"/>
                    </a:ext>
                  </a:extLst>
                </a:hlinkClick>
              </a:rPr>
              <a:t>Komunitní plán</a:t>
            </a:r>
            <a:endParaRPr lang="cs-CZ" dirty="0">
              <a:solidFill>
                <a:srgbClr val="0070C0"/>
              </a:solidFill>
            </a:endParaRPr>
          </a:p>
          <a:p>
            <a:pPr algn="l"/>
            <a:r>
              <a:rPr lang="cs-CZ" dirty="0">
                <a:solidFill>
                  <a:srgbClr val="0070C0"/>
                </a:solidFill>
                <a:hlinkClick r:id="rId4">
                  <a:extLst>
                    <a:ext uri="{A12FA001-AC4F-418D-AE19-62706E023703}">
                      <ahyp:hlinkClr xmlns:ahyp="http://schemas.microsoft.com/office/drawing/2018/hyperlinkcolor" val="tx"/>
                    </a:ext>
                  </a:extLst>
                </a:hlinkClick>
              </a:rPr>
              <a:t>kpss.pdf</a:t>
            </a:r>
            <a:endParaRPr lang="cs-CZ" dirty="0">
              <a:solidFill>
                <a:srgbClr val="0070C0"/>
              </a:solidFill>
            </a:endParaRPr>
          </a:p>
          <a:p>
            <a:pPr algn="l"/>
            <a:r>
              <a:rPr lang="cs-CZ" dirty="0">
                <a:solidFill>
                  <a:srgbClr val="0070C0"/>
                </a:solidFill>
                <a:hlinkClick r:id="rId5">
                  <a:extLst>
                    <a:ext uri="{A12FA001-AC4F-418D-AE19-62706E023703}">
                      <ahyp:hlinkClr xmlns:ahyp="http://schemas.microsoft.com/office/drawing/2018/hyperlinkcolor" val="tx"/>
                    </a:ext>
                  </a:extLst>
                </a:hlinkClick>
              </a:rPr>
              <a:t>KPMF 2021 aktualizace.pdf - Disk Google</a:t>
            </a:r>
            <a:endParaRPr lang="cs-CZ" dirty="0">
              <a:solidFill>
                <a:srgbClr val="0070C0"/>
              </a:solidFill>
            </a:endParaRPr>
          </a:p>
          <a:p>
            <a:pPr algn="l"/>
            <a:r>
              <a:rPr lang="cs-CZ" dirty="0">
                <a:solidFill>
                  <a:srgbClr val="0070C0"/>
                </a:solidFill>
                <a:hlinkClick r:id="rId6">
                  <a:extLst>
                    <a:ext uri="{A12FA001-AC4F-418D-AE19-62706E023703}">
                      <ahyp:hlinkClr xmlns:ahyp="http://schemas.microsoft.com/office/drawing/2018/hyperlinkcolor" val="tx"/>
                    </a:ext>
                  </a:extLst>
                </a:hlinkClick>
              </a:rPr>
              <a:t>3.-KPSS-Mikroregionu-VM-K-2022-2024.pdf</a:t>
            </a:r>
            <a:endParaRPr lang="cs-CZ" dirty="0">
              <a:solidFill>
                <a:srgbClr val="0070C0"/>
              </a:solidFill>
            </a:endParaRPr>
          </a:p>
          <a:p>
            <a:pPr algn="l"/>
            <a:r>
              <a:rPr lang="cs-CZ" dirty="0">
                <a:hlinkClick r:id="rId7"/>
              </a:rPr>
              <a:t>Pečovatelský dům Kačice - Oficiální stránky obce Kačice</a:t>
            </a:r>
            <a:endParaRPr lang="cs-CZ" dirty="0">
              <a:solidFill>
                <a:srgbClr val="0070C0"/>
              </a:solidFill>
            </a:endParaRPr>
          </a:p>
          <a:p>
            <a:pPr marL="0" indent="0" algn="l">
              <a:buNone/>
            </a:pPr>
            <a:r>
              <a:rPr lang="cs-CZ" dirty="0">
                <a:solidFill>
                  <a:srgbClr val="0070C0"/>
                </a:solidFill>
              </a:rPr>
              <a:t>Ovšem většina komunitních plánů sociální péče, či dokonce poskytovatelů sociálně zdravotních služeb zřizovaných DSO nebo velkými městy mapuje současné potřeby, nebo řeší blízkou budoucnost delším časovým horizontem se nezabývá prakticky nikdo</a:t>
            </a:r>
          </a:p>
          <a:p>
            <a:pPr algn="l"/>
            <a:endParaRPr lang="cs-CZ" dirty="0">
              <a:solidFill>
                <a:srgbClr val="0070C0"/>
              </a:solidFill>
            </a:endParaRPr>
          </a:p>
        </p:txBody>
      </p:sp>
      <p:sp>
        <p:nvSpPr>
          <p:cNvPr id="4" name="Zástupný obsah 3">
            <a:extLst>
              <a:ext uri="{FF2B5EF4-FFF2-40B4-BE49-F238E27FC236}">
                <a16:creationId xmlns:a16="http://schemas.microsoft.com/office/drawing/2014/main" id="{4E2BD5F5-A42B-DFD9-1F66-E9C9DD268BD3}"/>
              </a:ext>
            </a:extLst>
          </p:cNvPr>
          <p:cNvSpPr>
            <a:spLocks noGrp="1"/>
          </p:cNvSpPr>
          <p:nvPr>
            <p:ph sz="half" idx="2"/>
          </p:nvPr>
        </p:nvSpPr>
        <p:spPr>
          <a:xfrm flipH="1">
            <a:off x="11353800" y="1411550"/>
            <a:ext cx="116840" cy="4765413"/>
          </a:xfrm>
        </p:spPr>
        <p:txBody>
          <a:bodyPr>
            <a:normAutofit/>
          </a:bodyPr>
          <a:lstStyle/>
          <a:p>
            <a:pPr algn="l">
              <a:buFont typeface="Arial" panose="020B0604020202020204" pitchFamily="34" charset="0"/>
              <a:buChar char="•"/>
            </a:pPr>
            <a:endParaRPr lang="cs-CZ" b="0" i="0" dirty="0">
              <a:solidFill>
                <a:srgbClr val="202122"/>
              </a:solidFill>
              <a:effectLst/>
              <a:latin typeface="Arial" panose="020B0604020202020204" pitchFamily="34" charset="0"/>
            </a:endParaRPr>
          </a:p>
          <a:p>
            <a:endParaRPr lang="cs-CZ" dirty="0"/>
          </a:p>
        </p:txBody>
      </p:sp>
      <p:pic>
        <p:nvPicPr>
          <p:cNvPr id="1028" name="Picture 4" descr="Svaz měst a obcí ČR vstupuje do roku 2020 s novým logem a novým webem |  Moderní obec">
            <a:extLst>
              <a:ext uri="{FF2B5EF4-FFF2-40B4-BE49-F238E27FC236}">
                <a16:creationId xmlns:a16="http://schemas.microsoft.com/office/drawing/2014/main" id="{D5B85836-A2C6-7633-36B3-B34CBB844B4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045406" y="159768"/>
            <a:ext cx="1786839" cy="7853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4756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24E00B-071B-439A-9A50-A1B8FF9AD286}"/>
              </a:ext>
            </a:extLst>
          </p:cNvPr>
          <p:cNvSpPr>
            <a:spLocks noGrp="1"/>
          </p:cNvSpPr>
          <p:nvPr>
            <p:ph type="title"/>
          </p:nvPr>
        </p:nvSpPr>
        <p:spPr>
          <a:xfrm>
            <a:off x="838200" y="834501"/>
            <a:ext cx="10515600" cy="5619565"/>
          </a:xfrm>
        </p:spPr>
        <p:txBody>
          <a:bodyPr>
            <a:normAutofit/>
          </a:bodyPr>
          <a:lstStyle/>
          <a:p>
            <a:pPr algn="ctr"/>
            <a:r>
              <a:rPr lang="cs-CZ" sz="3600" dirty="0">
                <a:effectLst/>
                <a:latin typeface="Calibri" panose="020F0502020204030204" pitchFamily="34" charset="0"/>
                <a:ea typeface="Calibri" panose="020F0502020204030204" pitchFamily="34" charset="0"/>
              </a:rPr>
              <a:t>Díky za pozornost</a:t>
            </a:r>
            <a:br>
              <a:rPr lang="cs-CZ" sz="2800" dirty="0">
                <a:effectLst/>
                <a:latin typeface="Calibri" panose="020F0502020204030204" pitchFamily="34" charset="0"/>
                <a:ea typeface="Calibri" panose="020F0502020204030204" pitchFamily="34" charset="0"/>
              </a:rPr>
            </a:br>
            <a:br>
              <a:rPr lang="cs-CZ" sz="2800" dirty="0">
                <a:effectLst/>
                <a:latin typeface="Calibri" panose="020F0502020204030204" pitchFamily="34" charset="0"/>
                <a:ea typeface="Calibri" panose="020F0502020204030204" pitchFamily="34" charset="0"/>
              </a:rPr>
            </a:br>
            <a:r>
              <a:rPr lang="cs-CZ" sz="2800" dirty="0">
                <a:solidFill>
                  <a:schemeClr val="accent1">
                    <a:lumMod val="50000"/>
                  </a:schemeClr>
                </a:solidFill>
              </a:rPr>
              <a:t>Ing. Dan Jiránek</a:t>
            </a:r>
            <a:br>
              <a:rPr lang="cs-CZ" sz="2800" dirty="0">
                <a:solidFill>
                  <a:schemeClr val="accent1">
                    <a:lumMod val="50000"/>
                  </a:schemeClr>
                </a:solidFill>
              </a:rPr>
            </a:br>
            <a:br>
              <a:rPr lang="cs-CZ" sz="2800" dirty="0">
                <a:solidFill>
                  <a:schemeClr val="accent1">
                    <a:lumMod val="50000"/>
                  </a:schemeClr>
                </a:solidFill>
              </a:rPr>
            </a:br>
            <a:r>
              <a:rPr lang="cs-CZ" sz="2800" dirty="0">
                <a:solidFill>
                  <a:schemeClr val="accent1"/>
                </a:solidFill>
              </a:rPr>
              <a:t>jiranek@smocr.cz</a:t>
            </a:r>
            <a:br>
              <a:rPr lang="cs-CZ" sz="2800" dirty="0">
                <a:solidFill>
                  <a:schemeClr val="accent1">
                    <a:lumMod val="50000"/>
                  </a:schemeClr>
                </a:solidFill>
              </a:rPr>
            </a:br>
            <a:endParaRPr lang="cs-CZ" sz="2800" dirty="0">
              <a:effectLst/>
              <a:latin typeface="Calibri" panose="020F0502020204030204" pitchFamily="34" charset="0"/>
              <a:ea typeface="Calibri" panose="020F0502020204030204" pitchFamily="34" charset="0"/>
            </a:endParaRPr>
          </a:p>
        </p:txBody>
      </p:sp>
      <p:pic>
        <p:nvPicPr>
          <p:cNvPr id="1028" name="Picture 4" descr="Svaz měst a obcí ČR vstupuje do roku 2020 s novým logem a novým webem |  Moderní obec">
            <a:extLst>
              <a:ext uri="{FF2B5EF4-FFF2-40B4-BE49-F238E27FC236}">
                <a16:creationId xmlns:a16="http://schemas.microsoft.com/office/drawing/2014/main" id="{6ED83B09-0C6B-4355-92A1-00A5FB105C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45406" y="159768"/>
            <a:ext cx="1786839" cy="7853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608134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ěžné stránky">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tatistika" id="{657BE835-F09B-4105-A3BD-CD3D5B027D24}" vid="{52AE0274-9915-4959-95BA-5A6056493E34}"/>
    </a:ext>
  </a:extLst>
</a:theme>
</file>

<file path=docProps/app.xml><?xml version="1.0" encoding="utf-8"?>
<Properties xmlns="http://schemas.openxmlformats.org/officeDocument/2006/extended-properties" xmlns:vt="http://schemas.openxmlformats.org/officeDocument/2006/docPropsVTypes">
  <TotalTime>5805</TotalTime>
  <Words>629</Words>
  <Application>Microsoft Office PowerPoint</Application>
  <PresentationFormat>Širokoúhlá obrazovka</PresentationFormat>
  <Paragraphs>70</Paragraphs>
  <Slides>9</Slides>
  <Notes>0</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9</vt:i4>
      </vt:variant>
    </vt:vector>
  </HeadingPairs>
  <TitlesOfParts>
    <vt:vector size="15" baseType="lpstr">
      <vt:lpstr>Arial</vt:lpstr>
      <vt:lpstr>Calibri</vt:lpstr>
      <vt:lpstr>Calibri Light</vt:lpstr>
      <vt:lpstr>Times New Roman</vt:lpstr>
      <vt:lpstr>Motiv Office</vt:lpstr>
      <vt:lpstr>Běžné stránky</vt:lpstr>
      <vt:lpstr>Jak se obce připravují na stárnutí populace</vt:lpstr>
      <vt:lpstr>Co obce potřebují vědět, aby se stárnutím populace začaly zabývat ? </vt:lpstr>
      <vt:lpstr>Jak může taková prognóza vypadat ? Příklad ze studie města Žďár nad Sázavou (VŠE)</vt:lpstr>
      <vt:lpstr>Odhad počtu osob ve věkových kategoriích 70+ let, 80+ a 90+, ORP Žďár nad Sázavou, 2023, 2033 a 2043 </vt:lpstr>
      <vt:lpstr>Měly by mít také data, jak se bude vyvíjet potřeba bydlení stárnoucích osob</vt:lpstr>
      <vt:lpstr>Obce nutně potřebují podobné nástroje jako pro potřeby plánování sítě škol</vt:lpstr>
      <vt:lpstr>Obce potřebují dlouhodobé prognózy vývoje potřeb na sociálně zdravotním pomezí</vt:lpstr>
      <vt:lpstr>Příklady dobré praxe v ČR existují</vt:lpstr>
      <vt:lpstr>Díky za pozornost  Ing. Dan Jiránek  jiranek@smocr.cz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Kurz: Problematika Smart City v oblasti energetiky</dc:title>
  <dc:creator>Cach Jakub</dc:creator>
  <cp:lastModifiedBy>Jiránek Dan</cp:lastModifiedBy>
  <cp:revision>27</cp:revision>
  <dcterms:created xsi:type="dcterms:W3CDTF">2022-01-10T11:17:35Z</dcterms:created>
  <dcterms:modified xsi:type="dcterms:W3CDTF">2025-06-02T14:07:01Z</dcterms:modified>
</cp:coreProperties>
</file>